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comments/modernComment_1E7_E7CF191E.xml" ContentType="application/vnd.ms-powerpoint.comments+xml"/>
  <Override PartName="/ppt/comments/modernComment_1D9_C832EA.xml" ContentType="application/vnd.ms-powerpoint.comments+xml"/>
  <Override PartName="/ppt/comments/modernComment_1DC_3C8C3A88.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E8_F904D724.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EB_49682EE9.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98" r:id="rId2"/>
    <p:sldMasterId id="2147483810" r:id="rId3"/>
    <p:sldMasterId id="2147483835" r:id="rId4"/>
  </p:sldMasterIdLst>
  <p:notesMasterIdLst>
    <p:notesMasterId r:id="rId59"/>
  </p:notesMasterIdLst>
  <p:sldIdLst>
    <p:sldId id="377" r:id="rId5"/>
    <p:sldId id="302" r:id="rId6"/>
    <p:sldId id="258" r:id="rId7"/>
    <p:sldId id="259" r:id="rId8"/>
    <p:sldId id="303" r:id="rId9"/>
    <p:sldId id="267" r:id="rId10"/>
    <p:sldId id="470" r:id="rId11"/>
    <p:sldId id="484" r:id="rId12"/>
    <p:sldId id="485" r:id="rId13"/>
    <p:sldId id="486" r:id="rId14"/>
    <p:sldId id="469" r:id="rId15"/>
    <p:sldId id="483" r:id="rId16"/>
    <p:sldId id="487" r:id="rId17"/>
    <p:sldId id="471" r:id="rId18"/>
    <p:sldId id="472" r:id="rId19"/>
    <p:sldId id="473" r:id="rId20"/>
    <p:sldId id="476" r:id="rId21"/>
    <p:sldId id="474" r:id="rId22"/>
    <p:sldId id="475" r:id="rId23"/>
    <p:sldId id="488" r:id="rId24"/>
    <p:sldId id="489" r:id="rId25"/>
    <p:sldId id="490" r:id="rId26"/>
    <p:sldId id="491" r:id="rId27"/>
    <p:sldId id="492" r:id="rId28"/>
    <p:sldId id="493" r:id="rId29"/>
    <p:sldId id="494" r:id="rId30"/>
    <p:sldId id="495" r:id="rId31"/>
    <p:sldId id="496" r:id="rId32"/>
    <p:sldId id="410" r:id="rId33"/>
    <p:sldId id="293" r:id="rId34"/>
    <p:sldId id="525" r:id="rId35"/>
    <p:sldId id="379" r:id="rId36"/>
    <p:sldId id="270" r:id="rId37"/>
    <p:sldId id="497" r:id="rId38"/>
    <p:sldId id="498" r:id="rId39"/>
    <p:sldId id="500" r:id="rId40"/>
    <p:sldId id="501" r:id="rId41"/>
    <p:sldId id="503" r:id="rId42"/>
    <p:sldId id="504" r:id="rId43"/>
    <p:sldId id="506" r:id="rId44"/>
    <p:sldId id="507" r:id="rId45"/>
    <p:sldId id="522" r:id="rId46"/>
    <p:sldId id="523" r:id="rId47"/>
    <p:sldId id="509" r:id="rId48"/>
    <p:sldId id="424" r:id="rId49"/>
    <p:sldId id="425" r:id="rId50"/>
    <p:sldId id="426" r:id="rId51"/>
    <p:sldId id="427" r:id="rId52"/>
    <p:sldId id="510" r:id="rId53"/>
    <p:sldId id="511" r:id="rId54"/>
    <p:sldId id="513" r:id="rId55"/>
    <p:sldId id="480" r:id="rId56"/>
    <p:sldId id="526" r:id="rId57"/>
    <p:sldId id="376"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E3EF1A-033D-F323-334F-898C0EF7C358}" name="Lyndsey Mitchum" initials="LM" userId="S::lmitchu1@jh.edu::cc2b06e0-46e7-472d-bfc6-781438483ef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2DEE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795305-0996-E2C5-882B-E6A0881FEBCF}" v="11" dt="2022-02-28T02:07:27.5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51" autoAdjust="0"/>
    <p:restoredTop sz="81495" autoAdjust="0"/>
  </p:normalViewPr>
  <p:slideViewPr>
    <p:cSldViewPr snapToGrid="0">
      <p:cViewPr varScale="1">
        <p:scale>
          <a:sx n="92" d="100"/>
          <a:sy n="92" d="100"/>
        </p:scale>
        <p:origin x="126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8/10/relationships/authors" Target="authors.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ndsey Mitchum" userId="S::lmitchu1@jh.edu::cc2b06e0-46e7-472d-bfc6-781438483efe" providerId="AD" clId="Web-{47795305-0996-E2C5-882B-E6A0881FEBCF}"/>
    <pc:docChg chg="mod">
      <pc:chgData name="Lyndsey Mitchum" userId="S::lmitchu1@jh.edu::cc2b06e0-46e7-472d-bfc6-781438483efe" providerId="AD" clId="Web-{47795305-0996-E2C5-882B-E6A0881FEBCF}" dt="2022-02-28T02:07:27.531" v="10"/>
      <pc:docMkLst>
        <pc:docMk/>
      </pc:docMkLst>
      <pc:sldChg chg="addCm">
        <pc:chgData name="Lyndsey Mitchum" userId="S::lmitchu1@jh.edu::cc2b06e0-46e7-472d-bfc6-781438483efe" providerId="AD" clId="Web-{47795305-0996-E2C5-882B-E6A0881FEBCF}" dt="2022-02-28T01:43:19.208" v="2"/>
        <pc:sldMkLst>
          <pc:docMk/>
          <pc:sldMk cId="13120234" sldId="473"/>
        </pc:sldMkLst>
      </pc:sldChg>
      <pc:sldChg chg="addCm modCm">
        <pc:chgData name="Lyndsey Mitchum" userId="S::lmitchu1@jh.edu::cc2b06e0-46e7-472d-bfc6-781438483efe" providerId="AD" clId="Web-{47795305-0996-E2C5-882B-E6A0881FEBCF}" dt="2022-02-28T01:56:22.293" v="5"/>
        <pc:sldMkLst>
          <pc:docMk/>
          <pc:sldMk cId="1015822984" sldId="476"/>
        </pc:sldMkLst>
      </pc:sldChg>
      <pc:sldChg chg="addCm">
        <pc:chgData name="Lyndsey Mitchum" userId="S::lmitchu1@jh.edu::cc2b06e0-46e7-472d-bfc6-781438483efe" providerId="AD" clId="Web-{47795305-0996-E2C5-882B-E6A0881FEBCF}" dt="2022-02-28T01:38:23.324" v="1"/>
        <pc:sldMkLst>
          <pc:docMk/>
          <pc:sldMk cId="3889109278" sldId="487"/>
        </pc:sldMkLst>
      </pc:sldChg>
      <pc:sldChg chg="addCm">
        <pc:chgData name="Lyndsey Mitchum" userId="S::lmitchu1@jh.edu::cc2b06e0-46e7-472d-bfc6-781438483efe" providerId="AD" clId="Web-{47795305-0996-E2C5-882B-E6A0881FEBCF}" dt="2022-02-28T01:59:45.455" v="6"/>
        <pc:sldMkLst>
          <pc:docMk/>
          <pc:sldMk cId="4177844004" sldId="488"/>
        </pc:sldMkLst>
      </pc:sldChg>
      <pc:sldChg chg="addCm modCm">
        <pc:chgData name="Lyndsey Mitchum" userId="S::lmitchu1@jh.edu::cc2b06e0-46e7-472d-bfc6-781438483efe" providerId="AD" clId="Web-{47795305-0996-E2C5-882B-E6A0881FEBCF}" dt="2022-02-28T02:07:27.531" v="10"/>
        <pc:sldMkLst>
          <pc:docMk/>
          <pc:sldMk cId="1231564521" sldId="491"/>
        </pc:sldMkLst>
      </pc:sldChg>
    </pc:docChg>
  </pc:docChgLst>
</pc:chgInfo>
</file>

<file path=ppt/comments/modernComment_1D9_C832EA.xml><?xml version="1.0" encoding="utf-8"?>
<p188:cmLst xmlns:a="http://schemas.openxmlformats.org/drawingml/2006/main" xmlns:r="http://schemas.openxmlformats.org/officeDocument/2006/relationships" xmlns:p188="http://schemas.microsoft.com/office/powerpoint/2018/8/main">
  <p188:cm id="{555BA19D-466B-4ED0-A00A-0B728EF44D6D}" authorId="{97E3EF1A-033D-F323-334F-898C0EF7C358}" created="2022-02-28T01:43:19.208">
    <ac:deMkLst xmlns:ac="http://schemas.microsoft.com/office/drawing/2013/main/command">
      <pc:docMk xmlns:pc="http://schemas.microsoft.com/office/powerpoint/2013/main/command"/>
      <pc:sldMk xmlns:pc="http://schemas.microsoft.com/office/powerpoint/2013/main/command" cId="13120234" sldId="473"/>
      <ac:graphicFrameMk id="5" creationId="{00000000-0000-0000-0000-000000000000}"/>
    </ac:deMkLst>
    <p188:txBody>
      <a:bodyPr/>
      <a:lstStyle/>
      <a:p>
        <a:r>
          <a:rPr lang="en-US"/>
          <a:t>Definitely see more strengths than weaknesses here - but is the weakness a major concern we should think about before moving forward with this concept?</a:t>
        </a:r>
      </a:p>
    </p188:txBody>
  </p188:cm>
</p188:cmLst>
</file>

<file path=ppt/comments/modernComment_1DC_3C8C3A88.xml><?xml version="1.0" encoding="utf-8"?>
<p188:cmLst xmlns:a="http://schemas.openxmlformats.org/drawingml/2006/main" xmlns:r="http://schemas.openxmlformats.org/officeDocument/2006/relationships" xmlns:p188="http://schemas.microsoft.com/office/powerpoint/2018/8/main">
  <p188:cm id="{13C2E270-0718-4B73-A4FD-1C23EB11D5D1}" authorId="{97E3EF1A-033D-F323-334F-898C0EF7C358}" created="2022-02-28T01:52:52.099">
    <ac:deMkLst xmlns:ac="http://schemas.microsoft.com/office/drawing/2013/main/command">
      <pc:docMk xmlns:pc="http://schemas.microsoft.com/office/powerpoint/2013/main/command"/>
      <pc:sldMk xmlns:pc="http://schemas.microsoft.com/office/powerpoint/2013/main/command" cId="1015822984" sldId="476"/>
      <ac:picMk id="5" creationId="{00000000-0000-0000-0000-000000000000}"/>
    </ac:deMkLst>
    <p188:txBody>
      <a:bodyPr/>
      <a:lstStyle/>
      <a:p>
        <a:r>
          <a:rPr lang="en-US"/>
          <a:t>Branding comment - USAID logo should be on the left side. Also, is this the most recent USAID logo?</a:t>
        </a:r>
      </a:p>
    </p188:txBody>
  </p188:cm>
  <p188:cm id="{0694112F-BD09-40BA-B00F-4ABD5A4104F4}" authorId="{97E3EF1A-033D-F323-334F-898C0EF7C358}" created="2022-02-28T01:55:05.150">
    <ac:txMkLst xmlns:ac="http://schemas.microsoft.com/office/drawing/2013/main/command">
      <pc:docMk xmlns:pc="http://schemas.microsoft.com/office/powerpoint/2013/main/command"/>
      <pc:sldMk xmlns:pc="http://schemas.microsoft.com/office/powerpoint/2013/main/command" cId="1015822984" sldId="476"/>
      <ac:spMk id="6" creationId="{00000000-0000-0000-0000-000000000000}"/>
      <ac:txMk cp="303" len="21">
        <ac:context len="418" hash="1434712997"/>
      </ac:txMk>
    </ac:txMkLst>
    <p188:pos x="3006055" y="1020660"/>
    <p188:txBody>
      <a:bodyPr/>
      <a:lstStyle/>
      <a:p>
        <a:r>
          <a:rPr lang="en-US"/>
          <a:t>It would be interesting to replace the man with a woman and use the same quote!</a:t>
        </a:r>
      </a:p>
    </p188:txBody>
  </p188:cm>
</p188:cmLst>
</file>

<file path=ppt/comments/modernComment_1E7_E7CF191E.xml><?xml version="1.0" encoding="utf-8"?>
<p188:cmLst xmlns:a="http://schemas.openxmlformats.org/drawingml/2006/main" xmlns:r="http://schemas.openxmlformats.org/officeDocument/2006/relationships" xmlns:p188="http://schemas.microsoft.com/office/powerpoint/2018/8/main">
  <p188:cm id="{BAE47814-A9AA-4EB4-A232-6612C044B80F}" authorId="{97E3EF1A-033D-F323-334F-898C0EF7C358}" created="2022-02-28T01:38:23.324">
    <pc:sldMkLst xmlns:pc="http://schemas.microsoft.com/office/powerpoint/2013/main/command">
      <pc:docMk/>
      <pc:sldMk cId="3889109278" sldId="487"/>
    </pc:sldMkLst>
    <p188:txBody>
      <a:bodyPr/>
      <a:lstStyle/>
      <a:p>
        <a:r>
          <a:rPr lang="en-US"/>
          <a:t>I like this! Maybe we can incorporate some of these life milestones and achievements in the messaging?</a:t>
        </a:r>
      </a:p>
    </p188:txBody>
  </p188:cm>
</p188:cmLst>
</file>

<file path=ppt/comments/modernComment_1E8_F904D724.xml><?xml version="1.0" encoding="utf-8"?>
<p188:cmLst xmlns:a="http://schemas.openxmlformats.org/drawingml/2006/main" xmlns:r="http://schemas.openxmlformats.org/officeDocument/2006/relationships" xmlns:p188="http://schemas.microsoft.com/office/powerpoint/2018/8/main">
  <p188:cm id="{6DC9CBFF-D687-4FF6-918B-31C6CA76EC8A}" authorId="{97E3EF1A-033D-F323-334F-898C0EF7C358}" created="2022-02-28T01:59:45.455">
    <ac:deMkLst xmlns:ac="http://schemas.microsoft.com/office/drawing/2013/main/command">
      <pc:docMk xmlns:pc="http://schemas.microsoft.com/office/powerpoint/2013/main/command"/>
      <pc:sldMk xmlns:pc="http://schemas.microsoft.com/office/powerpoint/2013/main/command" cId="4177844004" sldId="488"/>
      <ac:picMk id="4" creationId="{00000000-0000-0000-0000-000000000000}"/>
    </ac:deMkLst>
    <p188:txBody>
      <a:bodyPr/>
      <a:lstStyle/>
      <a:p>
        <a:r>
          <a:rPr lang="en-US"/>
          <a:t>Something that came from the brand equity analysis is focusing on partner support for family planning. I wonder if we could lean into this more? Maybe this message or a similar message coming from the man?</a:t>
        </a:r>
      </a:p>
    </p188:txBody>
  </p188:cm>
</p188:cmLst>
</file>

<file path=ppt/comments/modernComment_1EB_49682EE9.xml><?xml version="1.0" encoding="utf-8"?>
<p188:cmLst xmlns:a="http://schemas.openxmlformats.org/drawingml/2006/main" xmlns:r="http://schemas.openxmlformats.org/officeDocument/2006/relationships" xmlns:p188="http://schemas.microsoft.com/office/powerpoint/2018/8/main">
  <p188:cm id="{D2B9F84F-21D7-44AE-9E4B-BCF9CD9B2B4C}" authorId="{97E3EF1A-033D-F323-334F-898C0EF7C358}" created="2022-02-28T02:04:53.824">
    <ac:deMkLst xmlns:ac="http://schemas.microsoft.com/office/drawing/2013/main/command">
      <pc:docMk xmlns:pc="http://schemas.microsoft.com/office/powerpoint/2013/main/command"/>
      <pc:sldMk xmlns:pc="http://schemas.microsoft.com/office/powerpoint/2013/main/command" cId="1231564521" sldId="491"/>
      <ac:picMk id="7" creationId="{00000000-0000-0000-0000-000000000000}"/>
    </ac:deMkLst>
    <p188:replyLst>
      <p188:reply id="{6006C4C4-C9F3-4395-80A2-10804E2A7940}" authorId="{97E3EF1A-033D-F323-334F-898C0EF7C358}" created="2022-02-28T02:07:16.890">
        <p188:txBody>
          <a:bodyPr/>
          <a:lstStyle/>
          <a:p>
            <a:r>
              <a:rPr lang="en-US"/>
              <a:t>To be more thought-providing, what if the text in red was a question instead of a statement? Followed by the call to action?</a:t>
            </a:r>
          </a:p>
        </p188:txBody>
      </p188:reply>
    </p188:replyLst>
    <p188:txBody>
      <a:bodyPr/>
      <a:lstStyle/>
      <a:p>
        <a:r>
          <a:rPr lang="en-US"/>
          <a:t>Gender design comment - could we just have "Essanyu" at the top rather than the campaign name and the tagline for each life cycle? Is it important for the audience to know the life cycle? Also, it looks like the text in red is arial which is a pretty common font (what we use in our reports!). Could we try different fonts for this text to switch things up?</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C2C4FB-4B0A-4274-ABA2-7991549E6785}" type="datetimeFigureOut">
              <a:rPr lang="en-US" smtClean="0"/>
              <a:t>2/27/2022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C0C12A-7086-4F2A-A039-109A7870498B}" type="slidenum">
              <a:rPr lang="en-US" smtClean="0"/>
              <a:t>‹#›</a:t>
            </a:fld>
            <a:endParaRPr lang="en-US"/>
          </a:p>
        </p:txBody>
      </p:sp>
    </p:spTree>
    <p:extLst>
      <p:ext uri="{BB962C8B-B14F-4D97-AF65-F5344CB8AC3E}">
        <p14:creationId xmlns:p14="http://schemas.microsoft.com/office/powerpoint/2010/main" val="25715248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C0C12A-7086-4F2A-A039-109A7870498B}" type="slidenum">
              <a:rPr lang="en-US" smtClean="0"/>
              <a:t>19</a:t>
            </a:fld>
            <a:endParaRPr lang="en-US"/>
          </a:p>
        </p:txBody>
      </p:sp>
    </p:spTree>
    <p:extLst>
      <p:ext uri="{BB962C8B-B14F-4D97-AF65-F5344CB8AC3E}">
        <p14:creationId xmlns:p14="http://schemas.microsoft.com/office/powerpoint/2010/main" val="26687898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C0C12A-7086-4F2A-A039-109A7870498B}" type="slidenum">
              <a:rPr lang="en-US" smtClean="0"/>
              <a:t>20</a:t>
            </a:fld>
            <a:endParaRPr lang="en-US"/>
          </a:p>
        </p:txBody>
      </p:sp>
    </p:spTree>
    <p:extLst>
      <p:ext uri="{BB962C8B-B14F-4D97-AF65-F5344CB8AC3E}">
        <p14:creationId xmlns:p14="http://schemas.microsoft.com/office/powerpoint/2010/main" val="2469508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C0C12A-7086-4F2A-A039-109A7870498B}"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488773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C0C12A-7086-4F2A-A039-109A7870498B}"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925984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C0C12A-7086-4F2A-A039-109A7870498B}"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848849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C0C12A-7086-4F2A-A039-109A7870498B}"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4133608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C0C12A-7086-4F2A-A039-109A7870498B}"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2384310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C0C12A-7086-4F2A-A039-109A7870498B}" type="slidenum">
              <a:rPr lang="en-US" smtClean="0"/>
              <a:t>37</a:t>
            </a:fld>
            <a:endParaRPr lang="en-US"/>
          </a:p>
        </p:txBody>
      </p:sp>
    </p:spTree>
    <p:extLst>
      <p:ext uri="{BB962C8B-B14F-4D97-AF65-F5344CB8AC3E}">
        <p14:creationId xmlns:p14="http://schemas.microsoft.com/office/powerpoint/2010/main" val="1101303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C0C12A-7086-4F2A-A039-109A7870498B}" type="slidenum">
              <a:rPr lang="en-US" smtClean="0"/>
              <a:t>38</a:t>
            </a:fld>
            <a:endParaRPr lang="en-US"/>
          </a:p>
        </p:txBody>
      </p:sp>
    </p:spTree>
    <p:extLst>
      <p:ext uri="{BB962C8B-B14F-4D97-AF65-F5344CB8AC3E}">
        <p14:creationId xmlns:p14="http://schemas.microsoft.com/office/powerpoint/2010/main" val="2057162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E637ACA-A1B7-4AF7-80FF-5EFF9DE6E959}" type="datetimeFigureOut">
              <a:rPr lang="en-US" smtClean="0">
                <a:solidFill>
                  <a:prstClr val="black">
                    <a:tint val="75000"/>
                  </a:prstClr>
                </a:solidFill>
              </a:rPr>
              <a:pPr/>
              <a:t>2/27/2022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FE4C0F-7E5C-459B-81DD-70ABA44F6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4095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637ACA-A1B7-4AF7-80FF-5EFF9DE6E959}" type="datetimeFigureOut">
              <a:rPr lang="en-US" smtClean="0">
                <a:solidFill>
                  <a:prstClr val="black">
                    <a:tint val="75000"/>
                  </a:prstClr>
                </a:solidFill>
              </a:rPr>
              <a:pPr/>
              <a:t>2/27/2022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FE4C0F-7E5C-459B-81DD-70ABA44F6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289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637ACA-A1B7-4AF7-80FF-5EFF9DE6E959}" type="datetimeFigureOut">
              <a:rPr lang="en-US" smtClean="0">
                <a:solidFill>
                  <a:prstClr val="black">
                    <a:tint val="75000"/>
                  </a:prstClr>
                </a:solidFill>
              </a:rPr>
              <a:pPr/>
              <a:t>2/27/2022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FE4C0F-7E5C-459B-81DD-70ABA44F6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7494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5183B-4DC4-C242-BF1A-2C3118DB72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A4032C-74A3-964A-9A08-940148AE95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DE8395-D0CE-3C48-B917-D29EFA64794D}"/>
              </a:ext>
            </a:extLst>
          </p:cNvPr>
          <p:cNvSpPr>
            <a:spLocks noGrp="1"/>
          </p:cNvSpPr>
          <p:nvPr>
            <p:ph type="dt" sz="half" idx="10"/>
          </p:nvPr>
        </p:nvSpPr>
        <p:spPr/>
        <p:txBody>
          <a:bodyPr/>
          <a:lstStyle/>
          <a:p>
            <a:fld id="{C9B30080-B03D-9B4D-8B9E-4A746C2296E9}" type="datetimeFigureOut">
              <a:rPr lang="en-US" smtClean="0">
                <a:solidFill>
                  <a:prstClr val="black">
                    <a:tint val="75000"/>
                  </a:prstClr>
                </a:solidFill>
              </a:rPr>
              <a:pPr/>
              <a:t>2/27/2022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5F04F23-3562-284B-917E-4558169F6E56}"/>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46A75459-8F4B-2A4C-B1F5-D6FDA70A50D9}"/>
              </a:ext>
            </a:extLst>
          </p:cNvPr>
          <p:cNvSpPr>
            <a:spLocks noGrp="1"/>
          </p:cNvSpPr>
          <p:nvPr>
            <p:ph type="sldNum" sz="quarter" idx="12"/>
          </p:nvPr>
        </p:nvSpPr>
        <p:spPr/>
        <p:txBody>
          <a:bodyPr/>
          <a:lstStyle/>
          <a:p>
            <a:fld id="{552DB2C4-13BF-6241-A4B3-791E4A729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4256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994AB-2ABC-954C-8D92-9F6EA66E2E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5EFAF3-39E2-784E-9E0A-3F3DA4DEF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06C0C0-65D3-A84B-8BB3-F13B40C0D666}"/>
              </a:ext>
            </a:extLst>
          </p:cNvPr>
          <p:cNvSpPr>
            <a:spLocks noGrp="1"/>
          </p:cNvSpPr>
          <p:nvPr>
            <p:ph type="dt" sz="half" idx="10"/>
          </p:nvPr>
        </p:nvSpPr>
        <p:spPr/>
        <p:txBody>
          <a:bodyPr/>
          <a:lstStyle/>
          <a:p>
            <a:fld id="{C9B30080-B03D-9B4D-8B9E-4A746C2296E9}" type="datetimeFigureOut">
              <a:rPr lang="en-US" smtClean="0">
                <a:solidFill>
                  <a:prstClr val="black">
                    <a:tint val="75000"/>
                  </a:prstClr>
                </a:solidFill>
              </a:rPr>
              <a:pPr/>
              <a:t>2/27/2022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0F77DFC-8660-CB44-A7B1-5397089EAD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A61A9E8-181D-3544-9786-7A45E8D02B02}"/>
              </a:ext>
            </a:extLst>
          </p:cNvPr>
          <p:cNvSpPr>
            <a:spLocks noGrp="1"/>
          </p:cNvSpPr>
          <p:nvPr>
            <p:ph type="sldNum" sz="quarter" idx="12"/>
          </p:nvPr>
        </p:nvSpPr>
        <p:spPr/>
        <p:txBody>
          <a:bodyPr/>
          <a:lstStyle/>
          <a:p>
            <a:fld id="{552DB2C4-13BF-6241-A4B3-791E4A729FCB}" type="slidenum">
              <a:rPr lang="en-US" smtClean="0">
                <a:solidFill>
                  <a:prstClr val="black">
                    <a:tint val="75000"/>
                  </a:prstClr>
                </a:solidFill>
              </a:rPr>
              <a:pPr/>
              <a:t>‹#›</a:t>
            </a:fld>
            <a:endParaRPr lang="en-US">
              <a:solidFill>
                <a:prstClr val="black">
                  <a:tint val="75000"/>
                </a:prstClr>
              </a:solidFill>
            </a:endParaRPr>
          </a:p>
        </p:txBody>
      </p:sp>
      <p:sp>
        <p:nvSpPr>
          <p:cNvPr id="8" name="Rectangle 7">
            <a:extLst>
              <a:ext uri="{FF2B5EF4-FFF2-40B4-BE49-F238E27FC236}">
                <a16:creationId xmlns:a16="http://schemas.microsoft.com/office/drawing/2014/main" id="{E01F9D80-4DFD-3444-A3DB-4A1FB83A8177}"/>
              </a:ext>
            </a:extLst>
          </p:cNvPr>
          <p:cNvSpPr/>
          <p:nvPr userDrawn="1"/>
        </p:nvSpPr>
        <p:spPr>
          <a:xfrm>
            <a:off x="5378666" y="6347321"/>
            <a:ext cx="6096000" cy="323165"/>
          </a:xfrm>
          <a:prstGeom prst="rect">
            <a:avLst/>
          </a:prstGeom>
        </p:spPr>
        <p:txBody>
          <a:bodyPr>
            <a:spAutoFit/>
          </a:bodyPr>
          <a:lstStyle/>
          <a:p>
            <a:pPr algn="r"/>
            <a:r>
              <a:rPr lang="en-US" sz="1500" dirty="0">
                <a:solidFill>
                  <a:srgbClr val="FF661B"/>
                </a:solidFill>
                <a:latin typeface="Gill Sans MT" panose="020B0502020104020203" pitchFamily="34" charset="77"/>
              </a:rPr>
              <a:t>USAID Social and Behavior Change Activity</a:t>
            </a:r>
            <a:endParaRPr lang="en-US" sz="1500" dirty="0">
              <a:solidFill>
                <a:srgbClr val="FF661B"/>
              </a:solidFill>
            </a:endParaRPr>
          </a:p>
        </p:txBody>
      </p:sp>
    </p:spTree>
    <p:extLst>
      <p:ext uri="{BB962C8B-B14F-4D97-AF65-F5344CB8AC3E}">
        <p14:creationId xmlns:p14="http://schemas.microsoft.com/office/powerpoint/2010/main" val="3224675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9E503-7B2B-B54B-A018-5DAEEB8745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044E18-F7DF-244B-9E9E-2C64670AEA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4F9E3E-5690-5D43-9862-EBC27764F4BA}"/>
              </a:ext>
            </a:extLst>
          </p:cNvPr>
          <p:cNvSpPr>
            <a:spLocks noGrp="1"/>
          </p:cNvSpPr>
          <p:nvPr>
            <p:ph type="dt" sz="half" idx="10"/>
          </p:nvPr>
        </p:nvSpPr>
        <p:spPr/>
        <p:txBody>
          <a:bodyPr/>
          <a:lstStyle/>
          <a:p>
            <a:fld id="{C9B30080-B03D-9B4D-8B9E-4A746C2296E9}" type="datetimeFigureOut">
              <a:rPr lang="en-US" smtClean="0">
                <a:solidFill>
                  <a:prstClr val="black">
                    <a:tint val="75000"/>
                  </a:prstClr>
                </a:solidFill>
              </a:rPr>
              <a:pPr/>
              <a:t>2/27/2022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04D36CA-784B-6C44-ACA8-7B82889B9AF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DD1C21C-5B6C-4948-AE3E-BDAA6754018B}"/>
              </a:ext>
            </a:extLst>
          </p:cNvPr>
          <p:cNvSpPr>
            <a:spLocks noGrp="1"/>
          </p:cNvSpPr>
          <p:nvPr>
            <p:ph type="sldNum" sz="quarter" idx="12"/>
          </p:nvPr>
        </p:nvSpPr>
        <p:spPr/>
        <p:txBody>
          <a:bodyPr/>
          <a:lstStyle/>
          <a:p>
            <a:fld id="{552DB2C4-13BF-6241-A4B3-791E4A729FCB}" type="slidenum">
              <a:rPr lang="en-US" smtClean="0">
                <a:solidFill>
                  <a:prstClr val="black">
                    <a:tint val="75000"/>
                  </a:prstClr>
                </a:solidFill>
              </a:rPr>
              <a:pPr/>
              <a:t>‹#›</a:t>
            </a:fld>
            <a:endParaRPr lang="en-US">
              <a:solidFill>
                <a:prstClr val="black">
                  <a:tint val="75000"/>
                </a:prstClr>
              </a:solidFill>
            </a:endParaRPr>
          </a:p>
        </p:txBody>
      </p:sp>
      <p:sp>
        <p:nvSpPr>
          <p:cNvPr id="7" name="Rectangle 6">
            <a:extLst>
              <a:ext uri="{FF2B5EF4-FFF2-40B4-BE49-F238E27FC236}">
                <a16:creationId xmlns:a16="http://schemas.microsoft.com/office/drawing/2014/main" id="{1AC91F8D-5065-184B-86F2-F3584DE26839}"/>
              </a:ext>
            </a:extLst>
          </p:cNvPr>
          <p:cNvSpPr/>
          <p:nvPr userDrawn="1"/>
        </p:nvSpPr>
        <p:spPr>
          <a:xfrm>
            <a:off x="5294586" y="6315791"/>
            <a:ext cx="6096000" cy="323165"/>
          </a:xfrm>
          <a:prstGeom prst="rect">
            <a:avLst/>
          </a:prstGeom>
        </p:spPr>
        <p:txBody>
          <a:bodyPr>
            <a:spAutoFit/>
          </a:bodyPr>
          <a:lstStyle/>
          <a:p>
            <a:pPr algn="r"/>
            <a:r>
              <a:rPr lang="en-US" sz="1500" dirty="0">
                <a:solidFill>
                  <a:srgbClr val="E06A48"/>
                </a:solidFill>
                <a:latin typeface="Gill Sans MT" panose="020B0502020104020203" pitchFamily="34" charset="77"/>
              </a:rPr>
              <a:t>USAID Social and Behavior Change Activity</a:t>
            </a:r>
            <a:endParaRPr lang="en-US" sz="1500" dirty="0">
              <a:solidFill>
                <a:prstClr val="black"/>
              </a:solidFill>
            </a:endParaRPr>
          </a:p>
        </p:txBody>
      </p:sp>
    </p:spTree>
    <p:extLst>
      <p:ext uri="{BB962C8B-B14F-4D97-AF65-F5344CB8AC3E}">
        <p14:creationId xmlns:p14="http://schemas.microsoft.com/office/powerpoint/2010/main" val="42469863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4565D-1C0F-7740-9A65-7D9B63AA4F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6E3BCF-B171-1C4C-BED4-CD01D62642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2A81BC-950A-0949-B17D-48295A9099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D26592-7D0C-3A40-B5E5-2A72DB5C63DE}"/>
              </a:ext>
            </a:extLst>
          </p:cNvPr>
          <p:cNvSpPr>
            <a:spLocks noGrp="1"/>
          </p:cNvSpPr>
          <p:nvPr>
            <p:ph type="dt" sz="half" idx="10"/>
          </p:nvPr>
        </p:nvSpPr>
        <p:spPr/>
        <p:txBody>
          <a:bodyPr/>
          <a:lstStyle/>
          <a:p>
            <a:fld id="{C9B30080-B03D-9B4D-8B9E-4A746C2296E9}" type="datetimeFigureOut">
              <a:rPr lang="en-US" smtClean="0">
                <a:solidFill>
                  <a:prstClr val="black">
                    <a:tint val="75000"/>
                  </a:prstClr>
                </a:solidFill>
              </a:rPr>
              <a:pPr/>
              <a:t>2/27/2022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49A8DCF-82DC-5946-BB59-823DDBB3FDC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43816E6-EC97-434C-A87A-8E11FFD1ADFC}"/>
              </a:ext>
            </a:extLst>
          </p:cNvPr>
          <p:cNvSpPr>
            <a:spLocks noGrp="1"/>
          </p:cNvSpPr>
          <p:nvPr>
            <p:ph type="sldNum" sz="quarter" idx="12"/>
          </p:nvPr>
        </p:nvSpPr>
        <p:spPr/>
        <p:txBody>
          <a:bodyPr/>
          <a:lstStyle/>
          <a:p>
            <a:fld id="{552DB2C4-13BF-6241-A4B3-791E4A729FCB}" type="slidenum">
              <a:rPr lang="en-US" smtClean="0">
                <a:solidFill>
                  <a:prstClr val="black">
                    <a:tint val="75000"/>
                  </a:prstClr>
                </a:solidFill>
              </a:rPr>
              <a:pPr/>
              <a:t>‹#›</a:t>
            </a:fld>
            <a:endParaRPr lang="en-US">
              <a:solidFill>
                <a:prstClr val="black">
                  <a:tint val="75000"/>
                </a:prstClr>
              </a:solidFill>
            </a:endParaRPr>
          </a:p>
        </p:txBody>
      </p:sp>
      <p:sp>
        <p:nvSpPr>
          <p:cNvPr id="8" name="Rectangle 7">
            <a:extLst>
              <a:ext uri="{FF2B5EF4-FFF2-40B4-BE49-F238E27FC236}">
                <a16:creationId xmlns:a16="http://schemas.microsoft.com/office/drawing/2014/main" id="{61269284-B1FF-2240-895A-A19BE1F852A2}"/>
              </a:ext>
            </a:extLst>
          </p:cNvPr>
          <p:cNvSpPr/>
          <p:nvPr userDrawn="1"/>
        </p:nvSpPr>
        <p:spPr>
          <a:xfrm>
            <a:off x="5294586" y="6315791"/>
            <a:ext cx="6096000" cy="323165"/>
          </a:xfrm>
          <a:prstGeom prst="rect">
            <a:avLst/>
          </a:prstGeom>
        </p:spPr>
        <p:txBody>
          <a:bodyPr>
            <a:spAutoFit/>
          </a:bodyPr>
          <a:lstStyle/>
          <a:p>
            <a:pPr algn="r"/>
            <a:r>
              <a:rPr lang="en-US" sz="1500" dirty="0">
                <a:solidFill>
                  <a:srgbClr val="E06A48"/>
                </a:solidFill>
                <a:latin typeface="Gill Sans MT" panose="020B0502020104020203" pitchFamily="34" charset="77"/>
              </a:rPr>
              <a:t>USAID Social and Behavior Change Activity</a:t>
            </a:r>
            <a:endParaRPr lang="en-US" sz="1500" dirty="0">
              <a:solidFill>
                <a:prstClr val="black"/>
              </a:solidFill>
            </a:endParaRPr>
          </a:p>
        </p:txBody>
      </p:sp>
    </p:spTree>
    <p:extLst>
      <p:ext uri="{BB962C8B-B14F-4D97-AF65-F5344CB8AC3E}">
        <p14:creationId xmlns:p14="http://schemas.microsoft.com/office/powerpoint/2010/main" val="3237330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07B4F-0858-9B42-9CFC-8389A5C076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D0C00B-9B6A-1947-8479-0063CF6D0F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6E03A6-02B2-AF4E-8B2B-F69920F298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1EA9E3-6CCC-4540-94E3-D4B19EC3E5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C8A0A4-D7FE-6B46-8460-BEA40769CD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59DF2C-7C84-4C4B-BA32-7667B174E988}"/>
              </a:ext>
            </a:extLst>
          </p:cNvPr>
          <p:cNvSpPr>
            <a:spLocks noGrp="1"/>
          </p:cNvSpPr>
          <p:nvPr>
            <p:ph type="dt" sz="half" idx="10"/>
          </p:nvPr>
        </p:nvSpPr>
        <p:spPr/>
        <p:txBody>
          <a:bodyPr/>
          <a:lstStyle/>
          <a:p>
            <a:fld id="{C9B30080-B03D-9B4D-8B9E-4A746C2296E9}" type="datetimeFigureOut">
              <a:rPr lang="en-US" smtClean="0">
                <a:solidFill>
                  <a:prstClr val="black">
                    <a:tint val="75000"/>
                  </a:prstClr>
                </a:solidFill>
              </a:rPr>
              <a:pPr/>
              <a:t>2/27/2022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71FED1C9-6CE5-5A41-BCC5-A2AF4480989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6FD3C515-6254-CD49-A017-C835DDBFBB76}"/>
              </a:ext>
            </a:extLst>
          </p:cNvPr>
          <p:cNvSpPr>
            <a:spLocks noGrp="1"/>
          </p:cNvSpPr>
          <p:nvPr>
            <p:ph type="sldNum" sz="quarter" idx="12"/>
          </p:nvPr>
        </p:nvSpPr>
        <p:spPr/>
        <p:txBody>
          <a:bodyPr/>
          <a:lstStyle/>
          <a:p>
            <a:fld id="{552DB2C4-13BF-6241-A4B3-791E4A729FCB}" type="slidenum">
              <a:rPr lang="en-US" smtClean="0">
                <a:solidFill>
                  <a:prstClr val="black">
                    <a:tint val="75000"/>
                  </a:prstClr>
                </a:solidFill>
              </a:rPr>
              <a:pPr/>
              <a:t>‹#›</a:t>
            </a:fld>
            <a:endParaRPr lang="en-US">
              <a:solidFill>
                <a:prstClr val="black">
                  <a:tint val="75000"/>
                </a:prstClr>
              </a:solidFill>
            </a:endParaRPr>
          </a:p>
        </p:txBody>
      </p:sp>
      <p:sp>
        <p:nvSpPr>
          <p:cNvPr id="10" name="Rectangle 9">
            <a:extLst>
              <a:ext uri="{FF2B5EF4-FFF2-40B4-BE49-F238E27FC236}">
                <a16:creationId xmlns:a16="http://schemas.microsoft.com/office/drawing/2014/main" id="{ED909D17-3F59-7947-B27A-68E947125748}"/>
              </a:ext>
            </a:extLst>
          </p:cNvPr>
          <p:cNvSpPr/>
          <p:nvPr userDrawn="1"/>
        </p:nvSpPr>
        <p:spPr>
          <a:xfrm>
            <a:off x="5294586" y="6315791"/>
            <a:ext cx="6096000" cy="323165"/>
          </a:xfrm>
          <a:prstGeom prst="rect">
            <a:avLst/>
          </a:prstGeom>
        </p:spPr>
        <p:txBody>
          <a:bodyPr>
            <a:spAutoFit/>
          </a:bodyPr>
          <a:lstStyle/>
          <a:p>
            <a:pPr algn="r"/>
            <a:r>
              <a:rPr lang="en-US" sz="1500" dirty="0">
                <a:solidFill>
                  <a:srgbClr val="E06A48"/>
                </a:solidFill>
                <a:latin typeface="Gill Sans MT" panose="020B0502020104020203" pitchFamily="34" charset="77"/>
              </a:rPr>
              <a:t>USAID Social and Behavior Change Activity</a:t>
            </a:r>
            <a:endParaRPr lang="en-US" sz="1500" dirty="0">
              <a:solidFill>
                <a:prstClr val="black"/>
              </a:solidFill>
            </a:endParaRPr>
          </a:p>
        </p:txBody>
      </p:sp>
    </p:spTree>
    <p:extLst>
      <p:ext uri="{BB962C8B-B14F-4D97-AF65-F5344CB8AC3E}">
        <p14:creationId xmlns:p14="http://schemas.microsoft.com/office/powerpoint/2010/main" val="1764571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A9CB1-5E84-384D-A1B4-CF6E353014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3383FA-6F4E-B844-A6E6-1D04F241F76E}"/>
              </a:ext>
            </a:extLst>
          </p:cNvPr>
          <p:cNvSpPr>
            <a:spLocks noGrp="1"/>
          </p:cNvSpPr>
          <p:nvPr>
            <p:ph type="dt" sz="half" idx="10"/>
          </p:nvPr>
        </p:nvSpPr>
        <p:spPr/>
        <p:txBody>
          <a:bodyPr/>
          <a:lstStyle/>
          <a:p>
            <a:fld id="{C9B30080-B03D-9B4D-8B9E-4A746C2296E9}" type="datetimeFigureOut">
              <a:rPr lang="en-US" smtClean="0">
                <a:solidFill>
                  <a:prstClr val="black">
                    <a:tint val="75000"/>
                  </a:prstClr>
                </a:solidFill>
              </a:rPr>
              <a:pPr/>
              <a:t>2/27/2022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507EE3E1-20D6-0E46-9ED5-F021BA3BAF9F}"/>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89C75F4-3786-EE42-9F67-0107D1074825}"/>
              </a:ext>
            </a:extLst>
          </p:cNvPr>
          <p:cNvSpPr>
            <a:spLocks noGrp="1"/>
          </p:cNvSpPr>
          <p:nvPr>
            <p:ph type="sldNum" sz="quarter" idx="12"/>
          </p:nvPr>
        </p:nvSpPr>
        <p:spPr/>
        <p:txBody>
          <a:bodyPr/>
          <a:lstStyle/>
          <a:p>
            <a:fld id="{552DB2C4-13BF-6241-A4B3-791E4A729FCB}" type="slidenum">
              <a:rPr lang="en-US" smtClean="0">
                <a:solidFill>
                  <a:prstClr val="black">
                    <a:tint val="75000"/>
                  </a:prstClr>
                </a:solidFill>
              </a:rPr>
              <a:pPr/>
              <a:t>‹#›</a:t>
            </a:fld>
            <a:endParaRPr lang="en-US">
              <a:solidFill>
                <a:prstClr val="black">
                  <a:tint val="75000"/>
                </a:prstClr>
              </a:solidFill>
            </a:endParaRPr>
          </a:p>
        </p:txBody>
      </p:sp>
      <p:sp>
        <p:nvSpPr>
          <p:cNvPr id="6" name="Rectangle 5">
            <a:extLst>
              <a:ext uri="{FF2B5EF4-FFF2-40B4-BE49-F238E27FC236}">
                <a16:creationId xmlns:a16="http://schemas.microsoft.com/office/drawing/2014/main" id="{E8B01414-B9B6-CD42-ABFE-B62FF1B4D43A}"/>
              </a:ext>
            </a:extLst>
          </p:cNvPr>
          <p:cNvSpPr/>
          <p:nvPr userDrawn="1"/>
        </p:nvSpPr>
        <p:spPr>
          <a:xfrm>
            <a:off x="5294586" y="6315791"/>
            <a:ext cx="6096000" cy="323165"/>
          </a:xfrm>
          <a:prstGeom prst="rect">
            <a:avLst/>
          </a:prstGeom>
        </p:spPr>
        <p:txBody>
          <a:bodyPr>
            <a:spAutoFit/>
          </a:bodyPr>
          <a:lstStyle/>
          <a:p>
            <a:pPr algn="r"/>
            <a:r>
              <a:rPr lang="en-US" sz="1500" dirty="0">
                <a:solidFill>
                  <a:srgbClr val="E06A48"/>
                </a:solidFill>
                <a:latin typeface="Gill Sans MT" panose="020B0502020104020203" pitchFamily="34" charset="77"/>
              </a:rPr>
              <a:t>USAID Social and Behavior Change Activity</a:t>
            </a:r>
            <a:endParaRPr lang="en-US" sz="1500" dirty="0">
              <a:solidFill>
                <a:prstClr val="black"/>
              </a:solidFill>
            </a:endParaRPr>
          </a:p>
        </p:txBody>
      </p:sp>
    </p:spTree>
    <p:extLst>
      <p:ext uri="{BB962C8B-B14F-4D97-AF65-F5344CB8AC3E}">
        <p14:creationId xmlns:p14="http://schemas.microsoft.com/office/powerpoint/2010/main" val="1759580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353419-3B7B-CD4A-A9F3-E4E9DC2D1259}"/>
              </a:ext>
            </a:extLst>
          </p:cNvPr>
          <p:cNvSpPr>
            <a:spLocks noGrp="1"/>
          </p:cNvSpPr>
          <p:nvPr>
            <p:ph type="dt" sz="half" idx="10"/>
          </p:nvPr>
        </p:nvSpPr>
        <p:spPr/>
        <p:txBody>
          <a:bodyPr/>
          <a:lstStyle/>
          <a:p>
            <a:fld id="{C9B30080-B03D-9B4D-8B9E-4A746C2296E9}" type="datetimeFigureOut">
              <a:rPr lang="en-US" smtClean="0">
                <a:solidFill>
                  <a:prstClr val="black">
                    <a:tint val="75000"/>
                  </a:prstClr>
                </a:solidFill>
              </a:rPr>
              <a:pPr/>
              <a:t>2/27/2022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850FDFF-1CAD-E045-9AF6-CFA8832D765F}"/>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59558D5D-308F-C142-B30B-E6A599D5890E}"/>
              </a:ext>
            </a:extLst>
          </p:cNvPr>
          <p:cNvSpPr>
            <a:spLocks noGrp="1"/>
          </p:cNvSpPr>
          <p:nvPr>
            <p:ph type="sldNum" sz="quarter" idx="12"/>
          </p:nvPr>
        </p:nvSpPr>
        <p:spPr/>
        <p:txBody>
          <a:bodyPr/>
          <a:lstStyle/>
          <a:p>
            <a:fld id="{552DB2C4-13BF-6241-A4B3-791E4A729FCB}" type="slidenum">
              <a:rPr lang="en-US" smtClean="0">
                <a:solidFill>
                  <a:prstClr val="black">
                    <a:tint val="75000"/>
                  </a:prstClr>
                </a:solidFill>
              </a:rPr>
              <a:pPr/>
              <a:t>‹#›</a:t>
            </a:fld>
            <a:endParaRPr lang="en-US">
              <a:solidFill>
                <a:prstClr val="black">
                  <a:tint val="75000"/>
                </a:prstClr>
              </a:solidFill>
            </a:endParaRPr>
          </a:p>
        </p:txBody>
      </p:sp>
      <p:sp>
        <p:nvSpPr>
          <p:cNvPr id="5" name="Rectangle 4">
            <a:extLst>
              <a:ext uri="{FF2B5EF4-FFF2-40B4-BE49-F238E27FC236}">
                <a16:creationId xmlns:a16="http://schemas.microsoft.com/office/drawing/2014/main" id="{CB1B096C-4ADA-9740-A45A-EA6551BFA1B7}"/>
              </a:ext>
            </a:extLst>
          </p:cNvPr>
          <p:cNvSpPr/>
          <p:nvPr userDrawn="1"/>
        </p:nvSpPr>
        <p:spPr>
          <a:xfrm>
            <a:off x="5294586" y="6315791"/>
            <a:ext cx="6096000" cy="323165"/>
          </a:xfrm>
          <a:prstGeom prst="rect">
            <a:avLst/>
          </a:prstGeom>
        </p:spPr>
        <p:txBody>
          <a:bodyPr>
            <a:spAutoFit/>
          </a:bodyPr>
          <a:lstStyle/>
          <a:p>
            <a:pPr algn="r"/>
            <a:r>
              <a:rPr lang="en-US" sz="1500" dirty="0">
                <a:solidFill>
                  <a:srgbClr val="E06A48"/>
                </a:solidFill>
                <a:latin typeface="Gill Sans MT" panose="020B0502020104020203" pitchFamily="34" charset="77"/>
              </a:rPr>
              <a:t>USAID Social and Behavior Change Activity</a:t>
            </a:r>
            <a:endParaRPr lang="en-US" sz="1500" dirty="0">
              <a:solidFill>
                <a:prstClr val="black"/>
              </a:solidFill>
            </a:endParaRPr>
          </a:p>
        </p:txBody>
      </p:sp>
    </p:spTree>
    <p:extLst>
      <p:ext uri="{BB962C8B-B14F-4D97-AF65-F5344CB8AC3E}">
        <p14:creationId xmlns:p14="http://schemas.microsoft.com/office/powerpoint/2010/main" val="25353826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2801A-25A0-2E47-B6DD-FED81D3EF3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73173B-5607-E944-88EE-79E26992F2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E60AF3-CFFB-2941-8A63-C168F0C35E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9FE67D-A56E-EF49-A9D0-3F0E55FC21BF}"/>
              </a:ext>
            </a:extLst>
          </p:cNvPr>
          <p:cNvSpPr>
            <a:spLocks noGrp="1"/>
          </p:cNvSpPr>
          <p:nvPr>
            <p:ph type="dt" sz="half" idx="10"/>
          </p:nvPr>
        </p:nvSpPr>
        <p:spPr/>
        <p:txBody>
          <a:bodyPr/>
          <a:lstStyle/>
          <a:p>
            <a:fld id="{C9B30080-B03D-9B4D-8B9E-4A746C2296E9}" type="datetimeFigureOut">
              <a:rPr lang="en-US" smtClean="0">
                <a:solidFill>
                  <a:prstClr val="black">
                    <a:tint val="75000"/>
                  </a:prstClr>
                </a:solidFill>
              </a:rPr>
              <a:pPr/>
              <a:t>2/27/2022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C3069B2-44B2-644B-9EA8-F8AAE6F6CAF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1958C51-9DB1-EE42-A3AA-833E44D0ACED}"/>
              </a:ext>
            </a:extLst>
          </p:cNvPr>
          <p:cNvSpPr>
            <a:spLocks noGrp="1"/>
          </p:cNvSpPr>
          <p:nvPr>
            <p:ph type="sldNum" sz="quarter" idx="12"/>
          </p:nvPr>
        </p:nvSpPr>
        <p:spPr/>
        <p:txBody>
          <a:bodyPr/>
          <a:lstStyle/>
          <a:p>
            <a:fld id="{552DB2C4-13BF-6241-A4B3-791E4A729FCB}" type="slidenum">
              <a:rPr lang="en-US" smtClean="0">
                <a:solidFill>
                  <a:prstClr val="black">
                    <a:tint val="75000"/>
                  </a:prstClr>
                </a:solidFill>
              </a:rPr>
              <a:pPr/>
              <a:t>‹#›</a:t>
            </a:fld>
            <a:endParaRPr lang="en-US">
              <a:solidFill>
                <a:prstClr val="black">
                  <a:tint val="75000"/>
                </a:prstClr>
              </a:solidFill>
            </a:endParaRPr>
          </a:p>
        </p:txBody>
      </p:sp>
      <p:sp>
        <p:nvSpPr>
          <p:cNvPr id="8" name="Rectangle 7">
            <a:extLst>
              <a:ext uri="{FF2B5EF4-FFF2-40B4-BE49-F238E27FC236}">
                <a16:creationId xmlns:a16="http://schemas.microsoft.com/office/drawing/2014/main" id="{85748DCE-B4A2-6546-97E9-82A582CFF334}"/>
              </a:ext>
            </a:extLst>
          </p:cNvPr>
          <p:cNvSpPr/>
          <p:nvPr userDrawn="1"/>
        </p:nvSpPr>
        <p:spPr>
          <a:xfrm>
            <a:off x="5294586" y="6315791"/>
            <a:ext cx="6096000" cy="323165"/>
          </a:xfrm>
          <a:prstGeom prst="rect">
            <a:avLst/>
          </a:prstGeom>
        </p:spPr>
        <p:txBody>
          <a:bodyPr>
            <a:spAutoFit/>
          </a:bodyPr>
          <a:lstStyle/>
          <a:p>
            <a:pPr algn="r"/>
            <a:r>
              <a:rPr lang="en-US" sz="1500" dirty="0">
                <a:solidFill>
                  <a:srgbClr val="E06A48"/>
                </a:solidFill>
                <a:latin typeface="Gill Sans MT" panose="020B0502020104020203" pitchFamily="34" charset="77"/>
              </a:rPr>
              <a:t>USAID Social and Behavior Change Activity</a:t>
            </a:r>
            <a:endParaRPr lang="en-US" sz="1500" dirty="0">
              <a:solidFill>
                <a:prstClr val="black"/>
              </a:solidFill>
            </a:endParaRPr>
          </a:p>
        </p:txBody>
      </p:sp>
    </p:spTree>
    <p:extLst>
      <p:ext uri="{BB962C8B-B14F-4D97-AF65-F5344CB8AC3E}">
        <p14:creationId xmlns:p14="http://schemas.microsoft.com/office/powerpoint/2010/main" val="826695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637ACA-A1B7-4AF7-80FF-5EFF9DE6E959}" type="datetimeFigureOut">
              <a:rPr lang="en-US" smtClean="0">
                <a:solidFill>
                  <a:prstClr val="black">
                    <a:tint val="75000"/>
                  </a:prstClr>
                </a:solidFill>
              </a:rPr>
              <a:pPr/>
              <a:t>2/27/2022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FE4C0F-7E5C-459B-81DD-70ABA44F6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39481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A74A1-A5F7-7E47-AEEB-F1510B3427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DF1620-BDA8-AD4E-A4C1-399BD7242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F50BD5-6CB6-6844-B912-376EC91E5C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FF277A-4ABC-0541-9619-726FA713129A}"/>
              </a:ext>
            </a:extLst>
          </p:cNvPr>
          <p:cNvSpPr>
            <a:spLocks noGrp="1"/>
          </p:cNvSpPr>
          <p:nvPr>
            <p:ph type="dt" sz="half" idx="10"/>
          </p:nvPr>
        </p:nvSpPr>
        <p:spPr/>
        <p:txBody>
          <a:bodyPr/>
          <a:lstStyle/>
          <a:p>
            <a:fld id="{C9B30080-B03D-9B4D-8B9E-4A746C2296E9}" type="datetimeFigureOut">
              <a:rPr lang="en-US" smtClean="0">
                <a:solidFill>
                  <a:prstClr val="black">
                    <a:tint val="75000"/>
                  </a:prstClr>
                </a:solidFill>
              </a:rPr>
              <a:pPr/>
              <a:t>2/27/2022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0BF0675-540B-DB46-A171-D3E14E9AD5C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B016B19-E753-264E-82F7-179F15A3F3CB}"/>
              </a:ext>
            </a:extLst>
          </p:cNvPr>
          <p:cNvSpPr>
            <a:spLocks noGrp="1"/>
          </p:cNvSpPr>
          <p:nvPr>
            <p:ph type="sldNum" sz="quarter" idx="12"/>
          </p:nvPr>
        </p:nvSpPr>
        <p:spPr/>
        <p:txBody>
          <a:bodyPr/>
          <a:lstStyle/>
          <a:p>
            <a:fld id="{552DB2C4-13BF-6241-A4B3-791E4A729FCB}" type="slidenum">
              <a:rPr lang="en-US" smtClean="0">
                <a:solidFill>
                  <a:prstClr val="black">
                    <a:tint val="75000"/>
                  </a:prstClr>
                </a:solidFill>
              </a:rPr>
              <a:pPr/>
              <a:t>‹#›</a:t>
            </a:fld>
            <a:endParaRPr lang="en-US">
              <a:solidFill>
                <a:prstClr val="black">
                  <a:tint val="75000"/>
                </a:prstClr>
              </a:solidFill>
            </a:endParaRPr>
          </a:p>
        </p:txBody>
      </p:sp>
      <p:sp>
        <p:nvSpPr>
          <p:cNvPr id="8" name="Rectangle 7">
            <a:extLst>
              <a:ext uri="{FF2B5EF4-FFF2-40B4-BE49-F238E27FC236}">
                <a16:creationId xmlns:a16="http://schemas.microsoft.com/office/drawing/2014/main" id="{A0F0F7B2-1B1B-3449-8854-D5371B854A3C}"/>
              </a:ext>
            </a:extLst>
          </p:cNvPr>
          <p:cNvSpPr/>
          <p:nvPr userDrawn="1"/>
        </p:nvSpPr>
        <p:spPr>
          <a:xfrm>
            <a:off x="5294586" y="6315791"/>
            <a:ext cx="6096000" cy="323165"/>
          </a:xfrm>
          <a:prstGeom prst="rect">
            <a:avLst/>
          </a:prstGeom>
        </p:spPr>
        <p:txBody>
          <a:bodyPr>
            <a:spAutoFit/>
          </a:bodyPr>
          <a:lstStyle/>
          <a:p>
            <a:pPr algn="r"/>
            <a:r>
              <a:rPr lang="en-US" sz="1500" dirty="0">
                <a:solidFill>
                  <a:srgbClr val="E06A48"/>
                </a:solidFill>
                <a:latin typeface="Gill Sans MT" panose="020B0502020104020203" pitchFamily="34" charset="77"/>
              </a:rPr>
              <a:t>USAID Social and Behavior Change Activity</a:t>
            </a:r>
            <a:endParaRPr lang="en-US" sz="1500" dirty="0">
              <a:solidFill>
                <a:prstClr val="black"/>
              </a:solidFill>
            </a:endParaRPr>
          </a:p>
        </p:txBody>
      </p:sp>
    </p:spTree>
    <p:extLst>
      <p:ext uri="{BB962C8B-B14F-4D97-AF65-F5344CB8AC3E}">
        <p14:creationId xmlns:p14="http://schemas.microsoft.com/office/powerpoint/2010/main" val="2422143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E6A64-F5EB-0848-9BCC-4713957B24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CAEA4B-5142-8142-B2E9-873947A094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7C6088-D725-1242-B0F9-A115E03494D1}"/>
              </a:ext>
            </a:extLst>
          </p:cNvPr>
          <p:cNvSpPr>
            <a:spLocks noGrp="1"/>
          </p:cNvSpPr>
          <p:nvPr>
            <p:ph type="dt" sz="half" idx="10"/>
          </p:nvPr>
        </p:nvSpPr>
        <p:spPr/>
        <p:txBody>
          <a:bodyPr/>
          <a:lstStyle/>
          <a:p>
            <a:fld id="{C9B30080-B03D-9B4D-8B9E-4A746C2296E9}" type="datetimeFigureOut">
              <a:rPr lang="en-US" smtClean="0">
                <a:solidFill>
                  <a:prstClr val="black">
                    <a:tint val="75000"/>
                  </a:prstClr>
                </a:solidFill>
              </a:rPr>
              <a:pPr/>
              <a:t>2/27/2022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2D7384C-29D5-AE42-AC5F-B530E1EA52F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D65736-CFA5-264D-892C-C0B82C19EBC3}"/>
              </a:ext>
            </a:extLst>
          </p:cNvPr>
          <p:cNvSpPr>
            <a:spLocks noGrp="1"/>
          </p:cNvSpPr>
          <p:nvPr>
            <p:ph type="sldNum" sz="quarter" idx="12"/>
          </p:nvPr>
        </p:nvSpPr>
        <p:spPr/>
        <p:txBody>
          <a:bodyPr/>
          <a:lstStyle/>
          <a:p>
            <a:fld id="{552DB2C4-13BF-6241-A4B3-791E4A729FCB}" type="slidenum">
              <a:rPr lang="en-US" smtClean="0">
                <a:solidFill>
                  <a:prstClr val="black">
                    <a:tint val="75000"/>
                  </a:prstClr>
                </a:solidFill>
              </a:rPr>
              <a:pPr/>
              <a:t>‹#›</a:t>
            </a:fld>
            <a:endParaRPr lang="en-US">
              <a:solidFill>
                <a:prstClr val="black">
                  <a:tint val="75000"/>
                </a:prstClr>
              </a:solidFill>
            </a:endParaRPr>
          </a:p>
        </p:txBody>
      </p:sp>
      <p:sp>
        <p:nvSpPr>
          <p:cNvPr id="7" name="Rectangle 6">
            <a:extLst>
              <a:ext uri="{FF2B5EF4-FFF2-40B4-BE49-F238E27FC236}">
                <a16:creationId xmlns:a16="http://schemas.microsoft.com/office/drawing/2014/main" id="{C5553910-4232-F146-82B7-34FED1A53D03}"/>
              </a:ext>
            </a:extLst>
          </p:cNvPr>
          <p:cNvSpPr/>
          <p:nvPr userDrawn="1"/>
        </p:nvSpPr>
        <p:spPr>
          <a:xfrm>
            <a:off x="5294586" y="6315791"/>
            <a:ext cx="6096000" cy="323165"/>
          </a:xfrm>
          <a:prstGeom prst="rect">
            <a:avLst/>
          </a:prstGeom>
        </p:spPr>
        <p:txBody>
          <a:bodyPr>
            <a:spAutoFit/>
          </a:bodyPr>
          <a:lstStyle/>
          <a:p>
            <a:pPr algn="r"/>
            <a:r>
              <a:rPr lang="en-US" sz="1500" dirty="0">
                <a:solidFill>
                  <a:srgbClr val="E06A48"/>
                </a:solidFill>
                <a:latin typeface="Gill Sans MT" panose="020B0502020104020203" pitchFamily="34" charset="77"/>
              </a:rPr>
              <a:t>USAID Social and Behavior Change Activity</a:t>
            </a:r>
            <a:endParaRPr lang="en-US" sz="1500" dirty="0">
              <a:solidFill>
                <a:prstClr val="black"/>
              </a:solidFill>
            </a:endParaRPr>
          </a:p>
        </p:txBody>
      </p:sp>
    </p:spTree>
    <p:extLst>
      <p:ext uri="{BB962C8B-B14F-4D97-AF65-F5344CB8AC3E}">
        <p14:creationId xmlns:p14="http://schemas.microsoft.com/office/powerpoint/2010/main" val="32145958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E6BF07-B7A2-A940-98F5-34B17A718F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426C03-0A97-874E-8B3E-F89EA9D566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9890FD-27F6-E849-AE44-50C9DBBDAC7B}"/>
              </a:ext>
            </a:extLst>
          </p:cNvPr>
          <p:cNvSpPr>
            <a:spLocks noGrp="1"/>
          </p:cNvSpPr>
          <p:nvPr>
            <p:ph type="dt" sz="half" idx="10"/>
          </p:nvPr>
        </p:nvSpPr>
        <p:spPr/>
        <p:txBody>
          <a:bodyPr/>
          <a:lstStyle/>
          <a:p>
            <a:fld id="{C9B30080-B03D-9B4D-8B9E-4A746C2296E9}" type="datetimeFigureOut">
              <a:rPr lang="en-US" smtClean="0">
                <a:solidFill>
                  <a:prstClr val="black">
                    <a:tint val="75000"/>
                  </a:prstClr>
                </a:solidFill>
              </a:rPr>
              <a:pPr/>
              <a:t>2/27/2022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150E7D0-A3D4-CF4D-B493-E1D89991643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387BC09-CFFF-A341-B0D2-AC0D8C833B06}"/>
              </a:ext>
            </a:extLst>
          </p:cNvPr>
          <p:cNvSpPr>
            <a:spLocks noGrp="1"/>
          </p:cNvSpPr>
          <p:nvPr>
            <p:ph type="sldNum" sz="quarter" idx="12"/>
          </p:nvPr>
        </p:nvSpPr>
        <p:spPr/>
        <p:txBody>
          <a:bodyPr/>
          <a:lstStyle/>
          <a:p>
            <a:fld id="{552DB2C4-13BF-6241-A4B3-791E4A729FCB}" type="slidenum">
              <a:rPr lang="en-US" smtClean="0">
                <a:solidFill>
                  <a:prstClr val="black">
                    <a:tint val="75000"/>
                  </a:prstClr>
                </a:solidFill>
              </a:rPr>
              <a:pPr/>
              <a:t>‹#›</a:t>
            </a:fld>
            <a:endParaRPr lang="en-US">
              <a:solidFill>
                <a:prstClr val="black">
                  <a:tint val="75000"/>
                </a:prstClr>
              </a:solidFill>
            </a:endParaRPr>
          </a:p>
        </p:txBody>
      </p:sp>
      <p:sp>
        <p:nvSpPr>
          <p:cNvPr id="8" name="Rectangle 7">
            <a:extLst>
              <a:ext uri="{FF2B5EF4-FFF2-40B4-BE49-F238E27FC236}">
                <a16:creationId xmlns:a16="http://schemas.microsoft.com/office/drawing/2014/main" id="{56F28C44-C76F-CC4E-AB24-7D2D8C06827B}"/>
              </a:ext>
            </a:extLst>
          </p:cNvPr>
          <p:cNvSpPr/>
          <p:nvPr userDrawn="1"/>
        </p:nvSpPr>
        <p:spPr>
          <a:xfrm>
            <a:off x="5294586" y="6315791"/>
            <a:ext cx="6096000" cy="323165"/>
          </a:xfrm>
          <a:prstGeom prst="rect">
            <a:avLst/>
          </a:prstGeom>
        </p:spPr>
        <p:txBody>
          <a:bodyPr>
            <a:spAutoFit/>
          </a:bodyPr>
          <a:lstStyle/>
          <a:p>
            <a:pPr algn="r"/>
            <a:r>
              <a:rPr lang="en-US" sz="1500" dirty="0">
                <a:solidFill>
                  <a:srgbClr val="E06A48"/>
                </a:solidFill>
                <a:latin typeface="Gill Sans MT" panose="020B0502020104020203" pitchFamily="34" charset="77"/>
              </a:rPr>
              <a:t>USAID Social and Behavior Change Activity</a:t>
            </a:r>
            <a:endParaRPr lang="en-US" sz="1500" dirty="0">
              <a:solidFill>
                <a:prstClr val="black"/>
              </a:solidFill>
            </a:endParaRPr>
          </a:p>
        </p:txBody>
      </p:sp>
    </p:spTree>
    <p:extLst>
      <p:ext uri="{BB962C8B-B14F-4D97-AF65-F5344CB8AC3E}">
        <p14:creationId xmlns:p14="http://schemas.microsoft.com/office/powerpoint/2010/main" val="31484434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5183B-4DC4-C242-BF1A-2C3118DB72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A4032C-74A3-964A-9A08-940148AE95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DE8395-D0CE-3C48-B917-D29EFA64794D}"/>
              </a:ext>
            </a:extLst>
          </p:cNvPr>
          <p:cNvSpPr>
            <a:spLocks noGrp="1"/>
          </p:cNvSpPr>
          <p:nvPr>
            <p:ph type="dt" sz="half" idx="10"/>
          </p:nvPr>
        </p:nvSpPr>
        <p:spPr/>
        <p:txBody>
          <a:bodyPr/>
          <a:lstStyle/>
          <a:p>
            <a:fld id="{C9B30080-B03D-9B4D-8B9E-4A746C2296E9}" type="datetimeFigureOut">
              <a:rPr lang="en-US" smtClean="0">
                <a:solidFill>
                  <a:prstClr val="black">
                    <a:tint val="75000"/>
                  </a:prstClr>
                </a:solidFill>
              </a:rPr>
              <a:pPr/>
              <a:t>2/27/2022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5F04F23-3562-284B-917E-4558169F6E56}"/>
              </a:ext>
            </a:extLst>
          </p:cNvPr>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46A75459-8F4B-2A4C-B1F5-D6FDA70A50D9}"/>
              </a:ext>
            </a:extLst>
          </p:cNvPr>
          <p:cNvSpPr>
            <a:spLocks noGrp="1"/>
          </p:cNvSpPr>
          <p:nvPr>
            <p:ph type="sldNum" sz="quarter" idx="12"/>
          </p:nvPr>
        </p:nvSpPr>
        <p:spPr/>
        <p:txBody>
          <a:bodyPr/>
          <a:lstStyle/>
          <a:p>
            <a:fld id="{552DB2C4-13BF-6241-A4B3-791E4A729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35306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994AB-2ABC-954C-8D92-9F6EA66E2E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5EFAF3-39E2-784E-9E0A-3F3DA4DEF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06C0C0-65D3-A84B-8BB3-F13B40C0D666}"/>
              </a:ext>
            </a:extLst>
          </p:cNvPr>
          <p:cNvSpPr>
            <a:spLocks noGrp="1"/>
          </p:cNvSpPr>
          <p:nvPr>
            <p:ph type="dt" sz="half" idx="10"/>
          </p:nvPr>
        </p:nvSpPr>
        <p:spPr/>
        <p:txBody>
          <a:bodyPr/>
          <a:lstStyle/>
          <a:p>
            <a:fld id="{C9B30080-B03D-9B4D-8B9E-4A746C2296E9}" type="datetimeFigureOut">
              <a:rPr lang="en-US" smtClean="0">
                <a:solidFill>
                  <a:prstClr val="black">
                    <a:tint val="75000"/>
                  </a:prstClr>
                </a:solidFill>
              </a:rPr>
              <a:pPr/>
              <a:t>2/27/2022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0F77DFC-8660-CB44-A7B1-5397089EAD1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A61A9E8-181D-3544-9786-7A45E8D02B02}"/>
              </a:ext>
            </a:extLst>
          </p:cNvPr>
          <p:cNvSpPr>
            <a:spLocks noGrp="1"/>
          </p:cNvSpPr>
          <p:nvPr>
            <p:ph type="sldNum" sz="quarter" idx="12"/>
          </p:nvPr>
        </p:nvSpPr>
        <p:spPr/>
        <p:txBody>
          <a:bodyPr/>
          <a:lstStyle/>
          <a:p>
            <a:fld id="{552DB2C4-13BF-6241-A4B3-791E4A729FCB}" type="slidenum">
              <a:rPr lang="en-US" smtClean="0">
                <a:solidFill>
                  <a:prstClr val="black">
                    <a:tint val="75000"/>
                  </a:prstClr>
                </a:solidFill>
              </a:rPr>
              <a:pPr/>
              <a:t>‹#›</a:t>
            </a:fld>
            <a:endParaRPr lang="en-US">
              <a:solidFill>
                <a:prstClr val="black">
                  <a:tint val="75000"/>
                </a:prstClr>
              </a:solidFill>
            </a:endParaRPr>
          </a:p>
        </p:txBody>
      </p:sp>
      <p:sp>
        <p:nvSpPr>
          <p:cNvPr id="8" name="Rectangle 7">
            <a:extLst>
              <a:ext uri="{FF2B5EF4-FFF2-40B4-BE49-F238E27FC236}">
                <a16:creationId xmlns:a16="http://schemas.microsoft.com/office/drawing/2014/main" id="{E01F9D80-4DFD-3444-A3DB-4A1FB83A8177}"/>
              </a:ext>
            </a:extLst>
          </p:cNvPr>
          <p:cNvSpPr/>
          <p:nvPr userDrawn="1"/>
        </p:nvSpPr>
        <p:spPr>
          <a:xfrm>
            <a:off x="5378666" y="6347321"/>
            <a:ext cx="6096000" cy="323165"/>
          </a:xfrm>
          <a:prstGeom prst="rect">
            <a:avLst/>
          </a:prstGeom>
        </p:spPr>
        <p:txBody>
          <a:bodyPr>
            <a:spAutoFit/>
          </a:bodyPr>
          <a:lstStyle/>
          <a:p>
            <a:pPr algn="r"/>
            <a:r>
              <a:rPr lang="en-US" sz="1500" dirty="0">
                <a:solidFill>
                  <a:srgbClr val="FF661B"/>
                </a:solidFill>
                <a:latin typeface="Gill Sans MT" panose="020B0502020104020203" pitchFamily="34" charset="77"/>
              </a:rPr>
              <a:t>USAID Social and Behavior Change Activity</a:t>
            </a:r>
            <a:endParaRPr lang="en-US" sz="1500" dirty="0">
              <a:solidFill>
                <a:srgbClr val="FF661B"/>
              </a:solidFill>
            </a:endParaRPr>
          </a:p>
        </p:txBody>
      </p:sp>
    </p:spTree>
    <p:extLst>
      <p:ext uri="{BB962C8B-B14F-4D97-AF65-F5344CB8AC3E}">
        <p14:creationId xmlns:p14="http://schemas.microsoft.com/office/powerpoint/2010/main" val="18718090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9E503-7B2B-B54B-A018-5DAEEB8745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044E18-F7DF-244B-9E9E-2C64670AEA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4F9E3E-5690-5D43-9862-EBC27764F4BA}"/>
              </a:ext>
            </a:extLst>
          </p:cNvPr>
          <p:cNvSpPr>
            <a:spLocks noGrp="1"/>
          </p:cNvSpPr>
          <p:nvPr>
            <p:ph type="dt" sz="half" idx="10"/>
          </p:nvPr>
        </p:nvSpPr>
        <p:spPr/>
        <p:txBody>
          <a:bodyPr/>
          <a:lstStyle/>
          <a:p>
            <a:fld id="{C9B30080-B03D-9B4D-8B9E-4A746C2296E9}" type="datetimeFigureOut">
              <a:rPr lang="en-US" smtClean="0">
                <a:solidFill>
                  <a:prstClr val="black">
                    <a:tint val="75000"/>
                  </a:prstClr>
                </a:solidFill>
              </a:rPr>
              <a:pPr/>
              <a:t>2/27/2022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04D36CA-784B-6C44-ACA8-7B82889B9AF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DD1C21C-5B6C-4948-AE3E-BDAA6754018B}"/>
              </a:ext>
            </a:extLst>
          </p:cNvPr>
          <p:cNvSpPr>
            <a:spLocks noGrp="1"/>
          </p:cNvSpPr>
          <p:nvPr>
            <p:ph type="sldNum" sz="quarter" idx="12"/>
          </p:nvPr>
        </p:nvSpPr>
        <p:spPr/>
        <p:txBody>
          <a:bodyPr/>
          <a:lstStyle/>
          <a:p>
            <a:fld id="{552DB2C4-13BF-6241-A4B3-791E4A729FCB}" type="slidenum">
              <a:rPr lang="en-US" smtClean="0">
                <a:solidFill>
                  <a:prstClr val="black">
                    <a:tint val="75000"/>
                  </a:prstClr>
                </a:solidFill>
              </a:rPr>
              <a:pPr/>
              <a:t>‹#›</a:t>
            </a:fld>
            <a:endParaRPr lang="en-US">
              <a:solidFill>
                <a:prstClr val="black">
                  <a:tint val="75000"/>
                </a:prstClr>
              </a:solidFill>
            </a:endParaRPr>
          </a:p>
        </p:txBody>
      </p:sp>
      <p:sp>
        <p:nvSpPr>
          <p:cNvPr id="7" name="Rectangle 6">
            <a:extLst>
              <a:ext uri="{FF2B5EF4-FFF2-40B4-BE49-F238E27FC236}">
                <a16:creationId xmlns:a16="http://schemas.microsoft.com/office/drawing/2014/main" id="{1AC91F8D-5065-184B-86F2-F3584DE26839}"/>
              </a:ext>
            </a:extLst>
          </p:cNvPr>
          <p:cNvSpPr/>
          <p:nvPr userDrawn="1"/>
        </p:nvSpPr>
        <p:spPr>
          <a:xfrm>
            <a:off x="5294586" y="6315791"/>
            <a:ext cx="6096000" cy="323165"/>
          </a:xfrm>
          <a:prstGeom prst="rect">
            <a:avLst/>
          </a:prstGeom>
        </p:spPr>
        <p:txBody>
          <a:bodyPr>
            <a:spAutoFit/>
          </a:bodyPr>
          <a:lstStyle/>
          <a:p>
            <a:pPr algn="r"/>
            <a:r>
              <a:rPr lang="en-US" sz="1500" dirty="0">
                <a:solidFill>
                  <a:srgbClr val="E06A48"/>
                </a:solidFill>
                <a:latin typeface="Gill Sans MT" panose="020B0502020104020203" pitchFamily="34" charset="77"/>
              </a:rPr>
              <a:t>USAID Social and Behavior Change Activity</a:t>
            </a:r>
            <a:endParaRPr lang="en-US" sz="1500" dirty="0">
              <a:solidFill>
                <a:prstClr val="black"/>
              </a:solidFill>
            </a:endParaRPr>
          </a:p>
        </p:txBody>
      </p:sp>
    </p:spTree>
    <p:extLst>
      <p:ext uri="{BB962C8B-B14F-4D97-AF65-F5344CB8AC3E}">
        <p14:creationId xmlns:p14="http://schemas.microsoft.com/office/powerpoint/2010/main" val="17038751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4565D-1C0F-7740-9A65-7D9B63AA4F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6E3BCF-B171-1C4C-BED4-CD01D626429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2A81BC-950A-0949-B17D-48295A9099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D26592-7D0C-3A40-B5E5-2A72DB5C63DE}"/>
              </a:ext>
            </a:extLst>
          </p:cNvPr>
          <p:cNvSpPr>
            <a:spLocks noGrp="1"/>
          </p:cNvSpPr>
          <p:nvPr>
            <p:ph type="dt" sz="half" idx="10"/>
          </p:nvPr>
        </p:nvSpPr>
        <p:spPr/>
        <p:txBody>
          <a:bodyPr/>
          <a:lstStyle/>
          <a:p>
            <a:fld id="{C9B30080-B03D-9B4D-8B9E-4A746C2296E9}" type="datetimeFigureOut">
              <a:rPr lang="en-US" smtClean="0">
                <a:solidFill>
                  <a:prstClr val="black">
                    <a:tint val="75000"/>
                  </a:prstClr>
                </a:solidFill>
              </a:rPr>
              <a:pPr/>
              <a:t>2/27/2022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49A8DCF-82DC-5946-BB59-823DDBB3FDC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43816E6-EC97-434C-A87A-8E11FFD1ADFC}"/>
              </a:ext>
            </a:extLst>
          </p:cNvPr>
          <p:cNvSpPr>
            <a:spLocks noGrp="1"/>
          </p:cNvSpPr>
          <p:nvPr>
            <p:ph type="sldNum" sz="quarter" idx="12"/>
          </p:nvPr>
        </p:nvSpPr>
        <p:spPr/>
        <p:txBody>
          <a:bodyPr/>
          <a:lstStyle/>
          <a:p>
            <a:fld id="{552DB2C4-13BF-6241-A4B3-791E4A729FCB}" type="slidenum">
              <a:rPr lang="en-US" smtClean="0">
                <a:solidFill>
                  <a:prstClr val="black">
                    <a:tint val="75000"/>
                  </a:prstClr>
                </a:solidFill>
              </a:rPr>
              <a:pPr/>
              <a:t>‹#›</a:t>
            </a:fld>
            <a:endParaRPr lang="en-US">
              <a:solidFill>
                <a:prstClr val="black">
                  <a:tint val="75000"/>
                </a:prstClr>
              </a:solidFill>
            </a:endParaRPr>
          </a:p>
        </p:txBody>
      </p:sp>
      <p:sp>
        <p:nvSpPr>
          <p:cNvPr id="8" name="Rectangle 7">
            <a:extLst>
              <a:ext uri="{FF2B5EF4-FFF2-40B4-BE49-F238E27FC236}">
                <a16:creationId xmlns:a16="http://schemas.microsoft.com/office/drawing/2014/main" id="{61269284-B1FF-2240-895A-A19BE1F852A2}"/>
              </a:ext>
            </a:extLst>
          </p:cNvPr>
          <p:cNvSpPr/>
          <p:nvPr userDrawn="1"/>
        </p:nvSpPr>
        <p:spPr>
          <a:xfrm>
            <a:off x="5294586" y="6315791"/>
            <a:ext cx="6096000" cy="323165"/>
          </a:xfrm>
          <a:prstGeom prst="rect">
            <a:avLst/>
          </a:prstGeom>
        </p:spPr>
        <p:txBody>
          <a:bodyPr>
            <a:spAutoFit/>
          </a:bodyPr>
          <a:lstStyle/>
          <a:p>
            <a:pPr algn="r"/>
            <a:r>
              <a:rPr lang="en-US" sz="1500" dirty="0">
                <a:solidFill>
                  <a:srgbClr val="E06A48"/>
                </a:solidFill>
                <a:latin typeface="Gill Sans MT" panose="020B0502020104020203" pitchFamily="34" charset="77"/>
              </a:rPr>
              <a:t>USAID Social and Behavior Change Activity</a:t>
            </a:r>
            <a:endParaRPr lang="en-US" sz="1500" dirty="0">
              <a:solidFill>
                <a:prstClr val="black"/>
              </a:solidFill>
            </a:endParaRPr>
          </a:p>
        </p:txBody>
      </p:sp>
    </p:spTree>
    <p:extLst>
      <p:ext uri="{BB962C8B-B14F-4D97-AF65-F5344CB8AC3E}">
        <p14:creationId xmlns:p14="http://schemas.microsoft.com/office/powerpoint/2010/main" val="37850861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07B4F-0858-9B42-9CFC-8389A5C0763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D0C00B-9B6A-1947-8479-0063CF6D0F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6E03A6-02B2-AF4E-8B2B-F69920F298E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1EA9E3-6CCC-4540-94E3-D4B19EC3E5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C8A0A4-D7FE-6B46-8460-BEA40769CD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C59DF2C-7C84-4C4B-BA32-7667B174E988}"/>
              </a:ext>
            </a:extLst>
          </p:cNvPr>
          <p:cNvSpPr>
            <a:spLocks noGrp="1"/>
          </p:cNvSpPr>
          <p:nvPr>
            <p:ph type="dt" sz="half" idx="10"/>
          </p:nvPr>
        </p:nvSpPr>
        <p:spPr/>
        <p:txBody>
          <a:bodyPr/>
          <a:lstStyle/>
          <a:p>
            <a:fld id="{C9B30080-B03D-9B4D-8B9E-4A746C2296E9}" type="datetimeFigureOut">
              <a:rPr lang="en-US" smtClean="0">
                <a:solidFill>
                  <a:prstClr val="black">
                    <a:tint val="75000"/>
                  </a:prstClr>
                </a:solidFill>
              </a:rPr>
              <a:pPr/>
              <a:t>2/27/2022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71FED1C9-6CE5-5A41-BCC5-A2AF4480989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6FD3C515-6254-CD49-A017-C835DDBFBB76}"/>
              </a:ext>
            </a:extLst>
          </p:cNvPr>
          <p:cNvSpPr>
            <a:spLocks noGrp="1"/>
          </p:cNvSpPr>
          <p:nvPr>
            <p:ph type="sldNum" sz="quarter" idx="12"/>
          </p:nvPr>
        </p:nvSpPr>
        <p:spPr/>
        <p:txBody>
          <a:bodyPr/>
          <a:lstStyle/>
          <a:p>
            <a:fld id="{552DB2C4-13BF-6241-A4B3-791E4A729FCB}" type="slidenum">
              <a:rPr lang="en-US" smtClean="0">
                <a:solidFill>
                  <a:prstClr val="black">
                    <a:tint val="75000"/>
                  </a:prstClr>
                </a:solidFill>
              </a:rPr>
              <a:pPr/>
              <a:t>‹#›</a:t>
            </a:fld>
            <a:endParaRPr lang="en-US">
              <a:solidFill>
                <a:prstClr val="black">
                  <a:tint val="75000"/>
                </a:prstClr>
              </a:solidFill>
            </a:endParaRPr>
          </a:p>
        </p:txBody>
      </p:sp>
      <p:sp>
        <p:nvSpPr>
          <p:cNvPr id="10" name="Rectangle 9">
            <a:extLst>
              <a:ext uri="{FF2B5EF4-FFF2-40B4-BE49-F238E27FC236}">
                <a16:creationId xmlns:a16="http://schemas.microsoft.com/office/drawing/2014/main" id="{ED909D17-3F59-7947-B27A-68E947125748}"/>
              </a:ext>
            </a:extLst>
          </p:cNvPr>
          <p:cNvSpPr/>
          <p:nvPr userDrawn="1"/>
        </p:nvSpPr>
        <p:spPr>
          <a:xfrm>
            <a:off x="5294586" y="6315791"/>
            <a:ext cx="6096000" cy="323165"/>
          </a:xfrm>
          <a:prstGeom prst="rect">
            <a:avLst/>
          </a:prstGeom>
        </p:spPr>
        <p:txBody>
          <a:bodyPr>
            <a:spAutoFit/>
          </a:bodyPr>
          <a:lstStyle/>
          <a:p>
            <a:pPr algn="r"/>
            <a:r>
              <a:rPr lang="en-US" sz="1500" dirty="0">
                <a:solidFill>
                  <a:srgbClr val="E06A48"/>
                </a:solidFill>
                <a:latin typeface="Gill Sans MT" panose="020B0502020104020203" pitchFamily="34" charset="77"/>
              </a:rPr>
              <a:t>USAID Social and Behavior Change Activity</a:t>
            </a:r>
            <a:endParaRPr lang="en-US" sz="1500" dirty="0">
              <a:solidFill>
                <a:prstClr val="black"/>
              </a:solidFill>
            </a:endParaRPr>
          </a:p>
        </p:txBody>
      </p:sp>
    </p:spTree>
    <p:extLst>
      <p:ext uri="{BB962C8B-B14F-4D97-AF65-F5344CB8AC3E}">
        <p14:creationId xmlns:p14="http://schemas.microsoft.com/office/powerpoint/2010/main" val="40923057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A9CB1-5E84-384D-A1B4-CF6E353014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3383FA-6F4E-B844-A6E6-1D04F241F76E}"/>
              </a:ext>
            </a:extLst>
          </p:cNvPr>
          <p:cNvSpPr>
            <a:spLocks noGrp="1"/>
          </p:cNvSpPr>
          <p:nvPr>
            <p:ph type="dt" sz="half" idx="10"/>
          </p:nvPr>
        </p:nvSpPr>
        <p:spPr/>
        <p:txBody>
          <a:bodyPr/>
          <a:lstStyle/>
          <a:p>
            <a:fld id="{C9B30080-B03D-9B4D-8B9E-4A746C2296E9}" type="datetimeFigureOut">
              <a:rPr lang="en-US" smtClean="0">
                <a:solidFill>
                  <a:prstClr val="black">
                    <a:tint val="75000"/>
                  </a:prstClr>
                </a:solidFill>
              </a:rPr>
              <a:pPr/>
              <a:t>2/27/2022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507EE3E1-20D6-0E46-9ED5-F021BA3BAF9F}"/>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89C75F4-3786-EE42-9F67-0107D1074825}"/>
              </a:ext>
            </a:extLst>
          </p:cNvPr>
          <p:cNvSpPr>
            <a:spLocks noGrp="1"/>
          </p:cNvSpPr>
          <p:nvPr>
            <p:ph type="sldNum" sz="quarter" idx="12"/>
          </p:nvPr>
        </p:nvSpPr>
        <p:spPr/>
        <p:txBody>
          <a:bodyPr/>
          <a:lstStyle/>
          <a:p>
            <a:fld id="{552DB2C4-13BF-6241-A4B3-791E4A729FCB}" type="slidenum">
              <a:rPr lang="en-US" smtClean="0">
                <a:solidFill>
                  <a:prstClr val="black">
                    <a:tint val="75000"/>
                  </a:prstClr>
                </a:solidFill>
              </a:rPr>
              <a:pPr/>
              <a:t>‹#›</a:t>
            </a:fld>
            <a:endParaRPr lang="en-US">
              <a:solidFill>
                <a:prstClr val="black">
                  <a:tint val="75000"/>
                </a:prstClr>
              </a:solidFill>
            </a:endParaRPr>
          </a:p>
        </p:txBody>
      </p:sp>
      <p:sp>
        <p:nvSpPr>
          <p:cNvPr id="6" name="Rectangle 5">
            <a:extLst>
              <a:ext uri="{FF2B5EF4-FFF2-40B4-BE49-F238E27FC236}">
                <a16:creationId xmlns:a16="http://schemas.microsoft.com/office/drawing/2014/main" id="{E8B01414-B9B6-CD42-ABFE-B62FF1B4D43A}"/>
              </a:ext>
            </a:extLst>
          </p:cNvPr>
          <p:cNvSpPr/>
          <p:nvPr userDrawn="1"/>
        </p:nvSpPr>
        <p:spPr>
          <a:xfrm>
            <a:off x="5294586" y="6315791"/>
            <a:ext cx="6096000" cy="323165"/>
          </a:xfrm>
          <a:prstGeom prst="rect">
            <a:avLst/>
          </a:prstGeom>
        </p:spPr>
        <p:txBody>
          <a:bodyPr>
            <a:spAutoFit/>
          </a:bodyPr>
          <a:lstStyle/>
          <a:p>
            <a:pPr algn="r"/>
            <a:r>
              <a:rPr lang="en-US" sz="1500" dirty="0">
                <a:solidFill>
                  <a:srgbClr val="E06A48"/>
                </a:solidFill>
                <a:latin typeface="Gill Sans MT" panose="020B0502020104020203" pitchFamily="34" charset="77"/>
              </a:rPr>
              <a:t>USAID Social and Behavior Change Activity</a:t>
            </a:r>
            <a:endParaRPr lang="en-US" sz="1500" dirty="0">
              <a:solidFill>
                <a:prstClr val="black"/>
              </a:solidFill>
            </a:endParaRPr>
          </a:p>
        </p:txBody>
      </p:sp>
    </p:spTree>
    <p:extLst>
      <p:ext uri="{BB962C8B-B14F-4D97-AF65-F5344CB8AC3E}">
        <p14:creationId xmlns:p14="http://schemas.microsoft.com/office/powerpoint/2010/main" val="13554572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353419-3B7B-CD4A-A9F3-E4E9DC2D1259}"/>
              </a:ext>
            </a:extLst>
          </p:cNvPr>
          <p:cNvSpPr>
            <a:spLocks noGrp="1"/>
          </p:cNvSpPr>
          <p:nvPr>
            <p:ph type="dt" sz="half" idx="10"/>
          </p:nvPr>
        </p:nvSpPr>
        <p:spPr/>
        <p:txBody>
          <a:bodyPr/>
          <a:lstStyle/>
          <a:p>
            <a:fld id="{C9B30080-B03D-9B4D-8B9E-4A746C2296E9}" type="datetimeFigureOut">
              <a:rPr lang="en-US" smtClean="0">
                <a:solidFill>
                  <a:prstClr val="black">
                    <a:tint val="75000"/>
                  </a:prstClr>
                </a:solidFill>
              </a:rPr>
              <a:pPr/>
              <a:t>2/27/2022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850FDFF-1CAD-E045-9AF6-CFA8832D765F}"/>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59558D5D-308F-C142-B30B-E6A599D5890E}"/>
              </a:ext>
            </a:extLst>
          </p:cNvPr>
          <p:cNvSpPr>
            <a:spLocks noGrp="1"/>
          </p:cNvSpPr>
          <p:nvPr>
            <p:ph type="sldNum" sz="quarter" idx="12"/>
          </p:nvPr>
        </p:nvSpPr>
        <p:spPr/>
        <p:txBody>
          <a:bodyPr/>
          <a:lstStyle/>
          <a:p>
            <a:fld id="{552DB2C4-13BF-6241-A4B3-791E4A729FCB}" type="slidenum">
              <a:rPr lang="en-US" smtClean="0">
                <a:solidFill>
                  <a:prstClr val="black">
                    <a:tint val="75000"/>
                  </a:prstClr>
                </a:solidFill>
              </a:rPr>
              <a:pPr/>
              <a:t>‹#›</a:t>
            </a:fld>
            <a:endParaRPr lang="en-US">
              <a:solidFill>
                <a:prstClr val="black">
                  <a:tint val="75000"/>
                </a:prstClr>
              </a:solidFill>
            </a:endParaRPr>
          </a:p>
        </p:txBody>
      </p:sp>
      <p:sp>
        <p:nvSpPr>
          <p:cNvPr id="5" name="Rectangle 4">
            <a:extLst>
              <a:ext uri="{FF2B5EF4-FFF2-40B4-BE49-F238E27FC236}">
                <a16:creationId xmlns:a16="http://schemas.microsoft.com/office/drawing/2014/main" id="{CB1B096C-4ADA-9740-A45A-EA6551BFA1B7}"/>
              </a:ext>
            </a:extLst>
          </p:cNvPr>
          <p:cNvSpPr/>
          <p:nvPr userDrawn="1"/>
        </p:nvSpPr>
        <p:spPr>
          <a:xfrm>
            <a:off x="5294586" y="6315791"/>
            <a:ext cx="6096000" cy="323165"/>
          </a:xfrm>
          <a:prstGeom prst="rect">
            <a:avLst/>
          </a:prstGeom>
        </p:spPr>
        <p:txBody>
          <a:bodyPr>
            <a:spAutoFit/>
          </a:bodyPr>
          <a:lstStyle/>
          <a:p>
            <a:pPr algn="r"/>
            <a:r>
              <a:rPr lang="en-US" sz="1500" dirty="0">
                <a:solidFill>
                  <a:srgbClr val="E06A48"/>
                </a:solidFill>
                <a:latin typeface="Gill Sans MT" panose="020B0502020104020203" pitchFamily="34" charset="77"/>
              </a:rPr>
              <a:t>USAID Social and Behavior Change Activity</a:t>
            </a:r>
            <a:endParaRPr lang="en-US" sz="1500" dirty="0">
              <a:solidFill>
                <a:prstClr val="black"/>
              </a:solidFill>
            </a:endParaRPr>
          </a:p>
        </p:txBody>
      </p:sp>
    </p:spTree>
    <p:extLst>
      <p:ext uri="{BB962C8B-B14F-4D97-AF65-F5344CB8AC3E}">
        <p14:creationId xmlns:p14="http://schemas.microsoft.com/office/powerpoint/2010/main" val="3001338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E637ACA-A1B7-4AF7-80FF-5EFF9DE6E959}" type="datetimeFigureOut">
              <a:rPr lang="en-US" smtClean="0">
                <a:solidFill>
                  <a:prstClr val="black">
                    <a:tint val="75000"/>
                  </a:prstClr>
                </a:solidFill>
              </a:rPr>
              <a:pPr/>
              <a:t>2/27/2022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7FE4C0F-7E5C-459B-81DD-70ABA44F6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51464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2801A-25A0-2E47-B6DD-FED81D3EF3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73173B-5607-E944-88EE-79E26992F2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E60AF3-CFFB-2941-8A63-C168F0C35E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9FE67D-A56E-EF49-A9D0-3F0E55FC21BF}"/>
              </a:ext>
            </a:extLst>
          </p:cNvPr>
          <p:cNvSpPr>
            <a:spLocks noGrp="1"/>
          </p:cNvSpPr>
          <p:nvPr>
            <p:ph type="dt" sz="half" idx="10"/>
          </p:nvPr>
        </p:nvSpPr>
        <p:spPr/>
        <p:txBody>
          <a:bodyPr/>
          <a:lstStyle/>
          <a:p>
            <a:fld id="{C9B30080-B03D-9B4D-8B9E-4A746C2296E9}" type="datetimeFigureOut">
              <a:rPr lang="en-US" smtClean="0">
                <a:solidFill>
                  <a:prstClr val="black">
                    <a:tint val="75000"/>
                  </a:prstClr>
                </a:solidFill>
              </a:rPr>
              <a:pPr/>
              <a:t>2/27/2022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C3069B2-44B2-644B-9EA8-F8AAE6F6CAF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C1958C51-9DB1-EE42-A3AA-833E44D0ACED}"/>
              </a:ext>
            </a:extLst>
          </p:cNvPr>
          <p:cNvSpPr>
            <a:spLocks noGrp="1"/>
          </p:cNvSpPr>
          <p:nvPr>
            <p:ph type="sldNum" sz="quarter" idx="12"/>
          </p:nvPr>
        </p:nvSpPr>
        <p:spPr/>
        <p:txBody>
          <a:bodyPr/>
          <a:lstStyle/>
          <a:p>
            <a:fld id="{552DB2C4-13BF-6241-A4B3-791E4A729FCB}" type="slidenum">
              <a:rPr lang="en-US" smtClean="0">
                <a:solidFill>
                  <a:prstClr val="black">
                    <a:tint val="75000"/>
                  </a:prstClr>
                </a:solidFill>
              </a:rPr>
              <a:pPr/>
              <a:t>‹#›</a:t>
            </a:fld>
            <a:endParaRPr lang="en-US">
              <a:solidFill>
                <a:prstClr val="black">
                  <a:tint val="75000"/>
                </a:prstClr>
              </a:solidFill>
            </a:endParaRPr>
          </a:p>
        </p:txBody>
      </p:sp>
      <p:sp>
        <p:nvSpPr>
          <p:cNvPr id="8" name="Rectangle 7">
            <a:extLst>
              <a:ext uri="{FF2B5EF4-FFF2-40B4-BE49-F238E27FC236}">
                <a16:creationId xmlns:a16="http://schemas.microsoft.com/office/drawing/2014/main" id="{85748DCE-B4A2-6546-97E9-82A582CFF334}"/>
              </a:ext>
            </a:extLst>
          </p:cNvPr>
          <p:cNvSpPr/>
          <p:nvPr userDrawn="1"/>
        </p:nvSpPr>
        <p:spPr>
          <a:xfrm>
            <a:off x="5294586" y="6315791"/>
            <a:ext cx="6096000" cy="323165"/>
          </a:xfrm>
          <a:prstGeom prst="rect">
            <a:avLst/>
          </a:prstGeom>
        </p:spPr>
        <p:txBody>
          <a:bodyPr>
            <a:spAutoFit/>
          </a:bodyPr>
          <a:lstStyle/>
          <a:p>
            <a:pPr algn="r"/>
            <a:r>
              <a:rPr lang="en-US" sz="1500" dirty="0">
                <a:solidFill>
                  <a:srgbClr val="E06A48"/>
                </a:solidFill>
                <a:latin typeface="Gill Sans MT" panose="020B0502020104020203" pitchFamily="34" charset="77"/>
              </a:rPr>
              <a:t>USAID Social and Behavior Change Activity</a:t>
            </a:r>
            <a:endParaRPr lang="en-US" sz="1500" dirty="0">
              <a:solidFill>
                <a:prstClr val="black"/>
              </a:solidFill>
            </a:endParaRPr>
          </a:p>
        </p:txBody>
      </p:sp>
    </p:spTree>
    <p:extLst>
      <p:ext uri="{BB962C8B-B14F-4D97-AF65-F5344CB8AC3E}">
        <p14:creationId xmlns:p14="http://schemas.microsoft.com/office/powerpoint/2010/main" val="12703495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A74A1-A5F7-7E47-AEEB-F1510B3427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DF1620-BDA8-AD4E-A4C1-399BD7242D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F50BD5-6CB6-6844-B912-376EC91E5C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FF277A-4ABC-0541-9619-726FA713129A}"/>
              </a:ext>
            </a:extLst>
          </p:cNvPr>
          <p:cNvSpPr>
            <a:spLocks noGrp="1"/>
          </p:cNvSpPr>
          <p:nvPr>
            <p:ph type="dt" sz="half" idx="10"/>
          </p:nvPr>
        </p:nvSpPr>
        <p:spPr/>
        <p:txBody>
          <a:bodyPr/>
          <a:lstStyle/>
          <a:p>
            <a:fld id="{C9B30080-B03D-9B4D-8B9E-4A746C2296E9}" type="datetimeFigureOut">
              <a:rPr lang="en-US" smtClean="0">
                <a:solidFill>
                  <a:prstClr val="black">
                    <a:tint val="75000"/>
                  </a:prstClr>
                </a:solidFill>
              </a:rPr>
              <a:pPr/>
              <a:t>2/27/2022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0BF0675-540B-DB46-A171-D3E14E9AD5C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B016B19-E753-264E-82F7-179F15A3F3CB}"/>
              </a:ext>
            </a:extLst>
          </p:cNvPr>
          <p:cNvSpPr>
            <a:spLocks noGrp="1"/>
          </p:cNvSpPr>
          <p:nvPr>
            <p:ph type="sldNum" sz="quarter" idx="12"/>
          </p:nvPr>
        </p:nvSpPr>
        <p:spPr/>
        <p:txBody>
          <a:bodyPr/>
          <a:lstStyle/>
          <a:p>
            <a:fld id="{552DB2C4-13BF-6241-A4B3-791E4A729FCB}" type="slidenum">
              <a:rPr lang="en-US" smtClean="0">
                <a:solidFill>
                  <a:prstClr val="black">
                    <a:tint val="75000"/>
                  </a:prstClr>
                </a:solidFill>
              </a:rPr>
              <a:pPr/>
              <a:t>‹#›</a:t>
            </a:fld>
            <a:endParaRPr lang="en-US">
              <a:solidFill>
                <a:prstClr val="black">
                  <a:tint val="75000"/>
                </a:prstClr>
              </a:solidFill>
            </a:endParaRPr>
          </a:p>
        </p:txBody>
      </p:sp>
      <p:sp>
        <p:nvSpPr>
          <p:cNvPr id="8" name="Rectangle 7">
            <a:extLst>
              <a:ext uri="{FF2B5EF4-FFF2-40B4-BE49-F238E27FC236}">
                <a16:creationId xmlns:a16="http://schemas.microsoft.com/office/drawing/2014/main" id="{A0F0F7B2-1B1B-3449-8854-D5371B854A3C}"/>
              </a:ext>
            </a:extLst>
          </p:cNvPr>
          <p:cNvSpPr/>
          <p:nvPr userDrawn="1"/>
        </p:nvSpPr>
        <p:spPr>
          <a:xfrm>
            <a:off x="5294586" y="6315791"/>
            <a:ext cx="6096000" cy="323165"/>
          </a:xfrm>
          <a:prstGeom prst="rect">
            <a:avLst/>
          </a:prstGeom>
        </p:spPr>
        <p:txBody>
          <a:bodyPr>
            <a:spAutoFit/>
          </a:bodyPr>
          <a:lstStyle/>
          <a:p>
            <a:pPr algn="r"/>
            <a:r>
              <a:rPr lang="en-US" sz="1500" dirty="0">
                <a:solidFill>
                  <a:srgbClr val="E06A48"/>
                </a:solidFill>
                <a:latin typeface="Gill Sans MT" panose="020B0502020104020203" pitchFamily="34" charset="77"/>
              </a:rPr>
              <a:t>USAID Social and Behavior Change Activity</a:t>
            </a:r>
            <a:endParaRPr lang="en-US" sz="1500" dirty="0">
              <a:solidFill>
                <a:prstClr val="black"/>
              </a:solidFill>
            </a:endParaRPr>
          </a:p>
        </p:txBody>
      </p:sp>
    </p:spTree>
    <p:extLst>
      <p:ext uri="{BB962C8B-B14F-4D97-AF65-F5344CB8AC3E}">
        <p14:creationId xmlns:p14="http://schemas.microsoft.com/office/powerpoint/2010/main" val="21814092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E6A64-F5EB-0848-9BCC-4713957B24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CAEA4B-5142-8142-B2E9-873947A094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7C6088-D725-1242-B0F9-A115E03494D1}"/>
              </a:ext>
            </a:extLst>
          </p:cNvPr>
          <p:cNvSpPr>
            <a:spLocks noGrp="1"/>
          </p:cNvSpPr>
          <p:nvPr>
            <p:ph type="dt" sz="half" idx="10"/>
          </p:nvPr>
        </p:nvSpPr>
        <p:spPr/>
        <p:txBody>
          <a:bodyPr/>
          <a:lstStyle/>
          <a:p>
            <a:fld id="{C9B30080-B03D-9B4D-8B9E-4A746C2296E9}" type="datetimeFigureOut">
              <a:rPr lang="en-US" smtClean="0">
                <a:solidFill>
                  <a:prstClr val="black">
                    <a:tint val="75000"/>
                  </a:prstClr>
                </a:solidFill>
              </a:rPr>
              <a:pPr/>
              <a:t>2/27/2022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2D7384C-29D5-AE42-AC5F-B530E1EA52F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D65736-CFA5-264D-892C-C0B82C19EBC3}"/>
              </a:ext>
            </a:extLst>
          </p:cNvPr>
          <p:cNvSpPr>
            <a:spLocks noGrp="1"/>
          </p:cNvSpPr>
          <p:nvPr>
            <p:ph type="sldNum" sz="quarter" idx="12"/>
          </p:nvPr>
        </p:nvSpPr>
        <p:spPr/>
        <p:txBody>
          <a:bodyPr/>
          <a:lstStyle/>
          <a:p>
            <a:fld id="{552DB2C4-13BF-6241-A4B3-791E4A729FCB}" type="slidenum">
              <a:rPr lang="en-US" smtClean="0">
                <a:solidFill>
                  <a:prstClr val="black">
                    <a:tint val="75000"/>
                  </a:prstClr>
                </a:solidFill>
              </a:rPr>
              <a:pPr/>
              <a:t>‹#›</a:t>
            </a:fld>
            <a:endParaRPr lang="en-US">
              <a:solidFill>
                <a:prstClr val="black">
                  <a:tint val="75000"/>
                </a:prstClr>
              </a:solidFill>
            </a:endParaRPr>
          </a:p>
        </p:txBody>
      </p:sp>
      <p:sp>
        <p:nvSpPr>
          <p:cNvPr id="7" name="Rectangle 6">
            <a:extLst>
              <a:ext uri="{FF2B5EF4-FFF2-40B4-BE49-F238E27FC236}">
                <a16:creationId xmlns:a16="http://schemas.microsoft.com/office/drawing/2014/main" id="{C5553910-4232-F146-82B7-34FED1A53D03}"/>
              </a:ext>
            </a:extLst>
          </p:cNvPr>
          <p:cNvSpPr/>
          <p:nvPr userDrawn="1"/>
        </p:nvSpPr>
        <p:spPr>
          <a:xfrm>
            <a:off x="5294586" y="6315791"/>
            <a:ext cx="6096000" cy="323165"/>
          </a:xfrm>
          <a:prstGeom prst="rect">
            <a:avLst/>
          </a:prstGeom>
        </p:spPr>
        <p:txBody>
          <a:bodyPr>
            <a:spAutoFit/>
          </a:bodyPr>
          <a:lstStyle/>
          <a:p>
            <a:pPr algn="r"/>
            <a:r>
              <a:rPr lang="en-US" sz="1500" dirty="0">
                <a:solidFill>
                  <a:srgbClr val="E06A48"/>
                </a:solidFill>
                <a:latin typeface="Gill Sans MT" panose="020B0502020104020203" pitchFamily="34" charset="77"/>
              </a:rPr>
              <a:t>USAID Social and Behavior Change Activity</a:t>
            </a:r>
            <a:endParaRPr lang="en-US" sz="1500" dirty="0">
              <a:solidFill>
                <a:prstClr val="black"/>
              </a:solidFill>
            </a:endParaRPr>
          </a:p>
        </p:txBody>
      </p:sp>
    </p:spTree>
    <p:extLst>
      <p:ext uri="{BB962C8B-B14F-4D97-AF65-F5344CB8AC3E}">
        <p14:creationId xmlns:p14="http://schemas.microsoft.com/office/powerpoint/2010/main" val="11020487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E6BF07-B7A2-A940-98F5-34B17A718F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426C03-0A97-874E-8B3E-F89EA9D566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9890FD-27F6-E849-AE44-50C9DBBDAC7B}"/>
              </a:ext>
            </a:extLst>
          </p:cNvPr>
          <p:cNvSpPr>
            <a:spLocks noGrp="1"/>
          </p:cNvSpPr>
          <p:nvPr>
            <p:ph type="dt" sz="half" idx="10"/>
          </p:nvPr>
        </p:nvSpPr>
        <p:spPr/>
        <p:txBody>
          <a:bodyPr/>
          <a:lstStyle/>
          <a:p>
            <a:fld id="{C9B30080-B03D-9B4D-8B9E-4A746C2296E9}" type="datetimeFigureOut">
              <a:rPr lang="en-US" smtClean="0">
                <a:solidFill>
                  <a:prstClr val="black">
                    <a:tint val="75000"/>
                  </a:prstClr>
                </a:solidFill>
              </a:rPr>
              <a:pPr/>
              <a:t>2/27/2022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150E7D0-A3D4-CF4D-B493-E1D89991643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387BC09-CFFF-A341-B0D2-AC0D8C833B06}"/>
              </a:ext>
            </a:extLst>
          </p:cNvPr>
          <p:cNvSpPr>
            <a:spLocks noGrp="1"/>
          </p:cNvSpPr>
          <p:nvPr>
            <p:ph type="sldNum" sz="quarter" idx="12"/>
          </p:nvPr>
        </p:nvSpPr>
        <p:spPr/>
        <p:txBody>
          <a:bodyPr/>
          <a:lstStyle/>
          <a:p>
            <a:fld id="{552DB2C4-13BF-6241-A4B3-791E4A729FCB}" type="slidenum">
              <a:rPr lang="en-US" smtClean="0">
                <a:solidFill>
                  <a:prstClr val="black">
                    <a:tint val="75000"/>
                  </a:prstClr>
                </a:solidFill>
              </a:rPr>
              <a:pPr/>
              <a:t>‹#›</a:t>
            </a:fld>
            <a:endParaRPr lang="en-US">
              <a:solidFill>
                <a:prstClr val="black">
                  <a:tint val="75000"/>
                </a:prstClr>
              </a:solidFill>
            </a:endParaRPr>
          </a:p>
        </p:txBody>
      </p:sp>
      <p:sp>
        <p:nvSpPr>
          <p:cNvPr id="8" name="Rectangle 7">
            <a:extLst>
              <a:ext uri="{FF2B5EF4-FFF2-40B4-BE49-F238E27FC236}">
                <a16:creationId xmlns:a16="http://schemas.microsoft.com/office/drawing/2014/main" id="{56F28C44-C76F-CC4E-AB24-7D2D8C06827B}"/>
              </a:ext>
            </a:extLst>
          </p:cNvPr>
          <p:cNvSpPr/>
          <p:nvPr userDrawn="1"/>
        </p:nvSpPr>
        <p:spPr>
          <a:xfrm>
            <a:off x="5294586" y="6315791"/>
            <a:ext cx="6096000" cy="323165"/>
          </a:xfrm>
          <a:prstGeom prst="rect">
            <a:avLst/>
          </a:prstGeom>
        </p:spPr>
        <p:txBody>
          <a:bodyPr>
            <a:spAutoFit/>
          </a:bodyPr>
          <a:lstStyle/>
          <a:p>
            <a:pPr algn="r"/>
            <a:r>
              <a:rPr lang="en-US" sz="1500" dirty="0">
                <a:solidFill>
                  <a:srgbClr val="E06A48"/>
                </a:solidFill>
                <a:latin typeface="Gill Sans MT" panose="020B0502020104020203" pitchFamily="34" charset="77"/>
              </a:rPr>
              <a:t>USAID Social and Behavior Change Activity</a:t>
            </a:r>
            <a:endParaRPr lang="en-US" sz="1500" dirty="0">
              <a:solidFill>
                <a:prstClr val="black"/>
              </a:solidFill>
            </a:endParaRPr>
          </a:p>
        </p:txBody>
      </p:sp>
    </p:spTree>
    <p:extLst>
      <p:ext uri="{BB962C8B-B14F-4D97-AF65-F5344CB8AC3E}">
        <p14:creationId xmlns:p14="http://schemas.microsoft.com/office/powerpoint/2010/main" val="35902611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p:cNvSpPr>
            <a:spLocks noGrp="1"/>
          </p:cNvSpPr>
          <p:nvPr>
            <p:ph type="dt" sz="half" idx="10"/>
          </p:nvPr>
        </p:nvSpPr>
        <p:spPr/>
        <p:txBody>
          <a:bodyPr/>
          <a:lstStyle/>
          <a:p>
            <a:fld id="{33EEF36A-8F55-48DD-A7E8-125B3498F0DD}" type="datetimeFigureOut">
              <a:rPr lang="en-ZA" smtClean="0">
                <a:solidFill>
                  <a:prstClr val="black">
                    <a:tint val="75000"/>
                  </a:prstClr>
                </a:solidFill>
              </a:rPr>
              <a:pPr/>
              <a:t>2022/02/27</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DCBE7DF6-4F43-48ED-8AAC-CA7E57EDACBF}"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4185820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33EEF36A-8F55-48DD-A7E8-125B3498F0DD}" type="datetimeFigureOut">
              <a:rPr lang="en-ZA" smtClean="0">
                <a:solidFill>
                  <a:prstClr val="black">
                    <a:tint val="75000"/>
                  </a:prstClr>
                </a:solidFill>
              </a:rPr>
              <a:pPr/>
              <a:t>2022/02/27</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DCBE7DF6-4F43-48ED-8AAC-CA7E57EDACBF}"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076998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3EEF36A-8F55-48DD-A7E8-125B3498F0DD}" type="datetimeFigureOut">
              <a:rPr lang="en-ZA" smtClean="0">
                <a:solidFill>
                  <a:prstClr val="black">
                    <a:tint val="75000"/>
                  </a:prstClr>
                </a:solidFill>
              </a:rPr>
              <a:pPr/>
              <a:t>2022/02/27</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DCBE7DF6-4F43-48ED-8AAC-CA7E57EDACBF}"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3099883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p:cNvSpPr>
            <a:spLocks noGrp="1"/>
          </p:cNvSpPr>
          <p:nvPr>
            <p:ph type="dt" sz="half" idx="10"/>
          </p:nvPr>
        </p:nvSpPr>
        <p:spPr/>
        <p:txBody>
          <a:bodyPr/>
          <a:lstStyle/>
          <a:p>
            <a:fld id="{33EEF36A-8F55-48DD-A7E8-125B3498F0DD}" type="datetimeFigureOut">
              <a:rPr lang="en-ZA" smtClean="0">
                <a:solidFill>
                  <a:prstClr val="black">
                    <a:tint val="75000"/>
                  </a:prstClr>
                </a:solidFill>
              </a:rPr>
              <a:pPr/>
              <a:t>2022/02/27</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DCBE7DF6-4F43-48ED-8AAC-CA7E57EDACBF}"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3853752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p:cNvSpPr>
            <a:spLocks noGrp="1"/>
          </p:cNvSpPr>
          <p:nvPr>
            <p:ph type="dt" sz="half" idx="10"/>
          </p:nvPr>
        </p:nvSpPr>
        <p:spPr/>
        <p:txBody>
          <a:bodyPr/>
          <a:lstStyle/>
          <a:p>
            <a:fld id="{33EEF36A-8F55-48DD-A7E8-125B3498F0DD}" type="datetimeFigureOut">
              <a:rPr lang="en-ZA" smtClean="0">
                <a:solidFill>
                  <a:prstClr val="black">
                    <a:tint val="75000"/>
                  </a:prstClr>
                </a:solidFill>
              </a:rPr>
              <a:pPr/>
              <a:t>2022/02/27</a:t>
            </a:fld>
            <a:endParaRPr lang="en-ZA">
              <a:solidFill>
                <a:prstClr val="black">
                  <a:tint val="75000"/>
                </a:prstClr>
              </a:solidFill>
            </a:endParaRPr>
          </a:p>
        </p:txBody>
      </p:sp>
      <p:sp>
        <p:nvSpPr>
          <p:cNvPr id="8" name="Footer Placeholder 7"/>
          <p:cNvSpPr>
            <a:spLocks noGrp="1"/>
          </p:cNvSpPr>
          <p:nvPr>
            <p:ph type="ftr" sz="quarter" idx="11"/>
          </p:nvPr>
        </p:nvSpPr>
        <p:spPr/>
        <p:txBody>
          <a:bodyPr/>
          <a:lstStyle/>
          <a:p>
            <a:endParaRPr lang="en-ZA">
              <a:solidFill>
                <a:prstClr val="black">
                  <a:tint val="75000"/>
                </a:prstClr>
              </a:solidFill>
            </a:endParaRPr>
          </a:p>
        </p:txBody>
      </p:sp>
      <p:sp>
        <p:nvSpPr>
          <p:cNvPr id="9" name="Slide Number Placeholder 8"/>
          <p:cNvSpPr>
            <a:spLocks noGrp="1"/>
          </p:cNvSpPr>
          <p:nvPr>
            <p:ph type="sldNum" sz="quarter" idx="12"/>
          </p:nvPr>
        </p:nvSpPr>
        <p:spPr/>
        <p:txBody>
          <a:bodyPr/>
          <a:lstStyle/>
          <a:p>
            <a:fld id="{DCBE7DF6-4F43-48ED-8AAC-CA7E57EDACBF}"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3884165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Date Placeholder 2"/>
          <p:cNvSpPr>
            <a:spLocks noGrp="1"/>
          </p:cNvSpPr>
          <p:nvPr>
            <p:ph type="dt" sz="half" idx="10"/>
          </p:nvPr>
        </p:nvSpPr>
        <p:spPr/>
        <p:txBody>
          <a:bodyPr/>
          <a:lstStyle/>
          <a:p>
            <a:fld id="{33EEF36A-8F55-48DD-A7E8-125B3498F0DD}" type="datetimeFigureOut">
              <a:rPr lang="en-ZA" smtClean="0">
                <a:solidFill>
                  <a:prstClr val="black">
                    <a:tint val="75000"/>
                  </a:prstClr>
                </a:solidFill>
              </a:rPr>
              <a:pPr/>
              <a:t>2022/02/27</a:t>
            </a:fld>
            <a:endParaRPr lang="en-ZA">
              <a:solidFill>
                <a:prstClr val="black">
                  <a:tint val="75000"/>
                </a:prstClr>
              </a:solidFill>
            </a:endParaRPr>
          </a:p>
        </p:txBody>
      </p:sp>
      <p:sp>
        <p:nvSpPr>
          <p:cNvPr id="4" name="Footer Placeholder 3"/>
          <p:cNvSpPr>
            <a:spLocks noGrp="1"/>
          </p:cNvSpPr>
          <p:nvPr>
            <p:ph type="ftr" sz="quarter" idx="11"/>
          </p:nvPr>
        </p:nvSpPr>
        <p:spPr/>
        <p:txBody>
          <a:bodyPr/>
          <a:lstStyle/>
          <a:p>
            <a:endParaRPr lang="en-ZA">
              <a:solidFill>
                <a:prstClr val="black">
                  <a:tint val="75000"/>
                </a:prstClr>
              </a:solidFill>
            </a:endParaRPr>
          </a:p>
        </p:txBody>
      </p:sp>
      <p:sp>
        <p:nvSpPr>
          <p:cNvPr id="5" name="Slide Number Placeholder 4"/>
          <p:cNvSpPr>
            <a:spLocks noGrp="1"/>
          </p:cNvSpPr>
          <p:nvPr>
            <p:ph type="sldNum" sz="quarter" idx="12"/>
          </p:nvPr>
        </p:nvSpPr>
        <p:spPr/>
        <p:txBody>
          <a:bodyPr/>
          <a:lstStyle/>
          <a:p>
            <a:fld id="{DCBE7DF6-4F43-48ED-8AAC-CA7E57EDACBF}"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051642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E637ACA-A1B7-4AF7-80FF-5EFF9DE6E959}" type="datetimeFigureOut">
              <a:rPr lang="en-US" smtClean="0">
                <a:solidFill>
                  <a:prstClr val="black">
                    <a:tint val="75000"/>
                  </a:prstClr>
                </a:solidFill>
              </a:rPr>
              <a:pPr/>
              <a:t>2/27/2022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FE4C0F-7E5C-459B-81DD-70ABA44F6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82051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EEF36A-8F55-48DD-A7E8-125B3498F0DD}" type="datetimeFigureOut">
              <a:rPr lang="en-ZA" smtClean="0">
                <a:solidFill>
                  <a:prstClr val="black">
                    <a:tint val="75000"/>
                  </a:prstClr>
                </a:solidFill>
              </a:rPr>
              <a:pPr/>
              <a:t>2022/02/27</a:t>
            </a:fld>
            <a:endParaRPr lang="en-ZA">
              <a:solidFill>
                <a:prstClr val="black">
                  <a:tint val="75000"/>
                </a:prstClr>
              </a:solidFill>
            </a:endParaRPr>
          </a:p>
        </p:txBody>
      </p:sp>
      <p:sp>
        <p:nvSpPr>
          <p:cNvPr id="3" name="Footer Placeholder 2"/>
          <p:cNvSpPr>
            <a:spLocks noGrp="1"/>
          </p:cNvSpPr>
          <p:nvPr>
            <p:ph type="ftr" sz="quarter" idx="11"/>
          </p:nvPr>
        </p:nvSpPr>
        <p:spPr/>
        <p:txBody>
          <a:bodyPr/>
          <a:lstStyle/>
          <a:p>
            <a:endParaRPr lang="en-ZA">
              <a:solidFill>
                <a:prstClr val="black">
                  <a:tint val="75000"/>
                </a:prstClr>
              </a:solidFill>
            </a:endParaRPr>
          </a:p>
        </p:txBody>
      </p:sp>
      <p:sp>
        <p:nvSpPr>
          <p:cNvPr id="4" name="Slide Number Placeholder 3"/>
          <p:cNvSpPr>
            <a:spLocks noGrp="1"/>
          </p:cNvSpPr>
          <p:nvPr>
            <p:ph type="sldNum" sz="quarter" idx="12"/>
          </p:nvPr>
        </p:nvSpPr>
        <p:spPr/>
        <p:txBody>
          <a:bodyPr/>
          <a:lstStyle/>
          <a:p>
            <a:fld id="{DCBE7DF6-4F43-48ED-8AAC-CA7E57EDACBF}"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6072726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3EEF36A-8F55-48DD-A7E8-125B3498F0DD}" type="datetimeFigureOut">
              <a:rPr lang="en-ZA" smtClean="0">
                <a:solidFill>
                  <a:prstClr val="black">
                    <a:tint val="75000"/>
                  </a:prstClr>
                </a:solidFill>
              </a:rPr>
              <a:pPr/>
              <a:t>2022/02/27</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DCBE7DF6-4F43-48ED-8AAC-CA7E57EDACBF}"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38280152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3EEF36A-8F55-48DD-A7E8-125B3498F0DD}" type="datetimeFigureOut">
              <a:rPr lang="en-ZA" smtClean="0">
                <a:solidFill>
                  <a:prstClr val="black">
                    <a:tint val="75000"/>
                  </a:prstClr>
                </a:solidFill>
              </a:rPr>
              <a:pPr/>
              <a:t>2022/02/27</a:t>
            </a:fld>
            <a:endParaRPr lang="en-ZA">
              <a:solidFill>
                <a:prstClr val="black">
                  <a:tint val="75000"/>
                </a:prstClr>
              </a:solidFill>
            </a:endParaRPr>
          </a:p>
        </p:txBody>
      </p:sp>
      <p:sp>
        <p:nvSpPr>
          <p:cNvPr id="6" name="Footer Placeholder 5"/>
          <p:cNvSpPr>
            <a:spLocks noGrp="1"/>
          </p:cNvSpPr>
          <p:nvPr>
            <p:ph type="ftr" sz="quarter" idx="11"/>
          </p:nvPr>
        </p:nvSpPr>
        <p:spPr/>
        <p:txBody>
          <a:bodyPr/>
          <a:lstStyle/>
          <a:p>
            <a:endParaRPr lang="en-ZA">
              <a:solidFill>
                <a:prstClr val="black">
                  <a:tint val="75000"/>
                </a:prstClr>
              </a:solidFill>
            </a:endParaRPr>
          </a:p>
        </p:txBody>
      </p:sp>
      <p:sp>
        <p:nvSpPr>
          <p:cNvPr id="7" name="Slide Number Placeholder 6"/>
          <p:cNvSpPr>
            <a:spLocks noGrp="1"/>
          </p:cNvSpPr>
          <p:nvPr>
            <p:ph type="sldNum" sz="quarter" idx="12"/>
          </p:nvPr>
        </p:nvSpPr>
        <p:spPr/>
        <p:txBody>
          <a:bodyPr/>
          <a:lstStyle/>
          <a:p>
            <a:fld id="{DCBE7DF6-4F43-48ED-8AAC-CA7E57EDACBF}"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3139295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33EEF36A-8F55-48DD-A7E8-125B3498F0DD}" type="datetimeFigureOut">
              <a:rPr lang="en-ZA" smtClean="0">
                <a:solidFill>
                  <a:prstClr val="black">
                    <a:tint val="75000"/>
                  </a:prstClr>
                </a:solidFill>
              </a:rPr>
              <a:pPr/>
              <a:t>2022/02/27</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DCBE7DF6-4F43-48ED-8AAC-CA7E57EDACBF}"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15161426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10"/>
          </p:nvPr>
        </p:nvSpPr>
        <p:spPr/>
        <p:txBody>
          <a:bodyPr/>
          <a:lstStyle/>
          <a:p>
            <a:fld id="{33EEF36A-8F55-48DD-A7E8-125B3498F0DD}" type="datetimeFigureOut">
              <a:rPr lang="en-ZA" smtClean="0">
                <a:solidFill>
                  <a:prstClr val="black">
                    <a:tint val="75000"/>
                  </a:prstClr>
                </a:solidFill>
              </a:rPr>
              <a:pPr/>
              <a:t>2022/02/27</a:t>
            </a:fld>
            <a:endParaRPr lang="en-ZA">
              <a:solidFill>
                <a:prstClr val="black">
                  <a:tint val="75000"/>
                </a:prstClr>
              </a:solidFill>
            </a:endParaRPr>
          </a:p>
        </p:txBody>
      </p:sp>
      <p:sp>
        <p:nvSpPr>
          <p:cNvPr id="5" name="Footer Placeholder 4"/>
          <p:cNvSpPr>
            <a:spLocks noGrp="1"/>
          </p:cNvSpPr>
          <p:nvPr>
            <p:ph type="ftr" sz="quarter" idx="11"/>
          </p:nvPr>
        </p:nvSpPr>
        <p:spPr/>
        <p:txBody>
          <a:bodyPr/>
          <a:lstStyle/>
          <a:p>
            <a:endParaRPr lang="en-ZA">
              <a:solidFill>
                <a:prstClr val="black">
                  <a:tint val="75000"/>
                </a:prstClr>
              </a:solidFill>
            </a:endParaRPr>
          </a:p>
        </p:txBody>
      </p:sp>
      <p:sp>
        <p:nvSpPr>
          <p:cNvPr id="6" name="Slide Number Placeholder 5"/>
          <p:cNvSpPr>
            <a:spLocks noGrp="1"/>
          </p:cNvSpPr>
          <p:nvPr>
            <p:ph type="sldNum" sz="quarter" idx="12"/>
          </p:nvPr>
        </p:nvSpPr>
        <p:spPr/>
        <p:txBody>
          <a:bodyPr/>
          <a:lstStyle/>
          <a:p>
            <a:fld id="{DCBE7DF6-4F43-48ED-8AAC-CA7E57EDACBF}"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2654095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E637ACA-A1B7-4AF7-80FF-5EFF9DE6E959}" type="datetimeFigureOut">
              <a:rPr lang="en-US" smtClean="0">
                <a:solidFill>
                  <a:prstClr val="black">
                    <a:tint val="75000"/>
                  </a:prstClr>
                </a:solidFill>
              </a:rPr>
              <a:pPr/>
              <a:t>2/27/2022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7FE4C0F-7E5C-459B-81DD-70ABA44F6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85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E637ACA-A1B7-4AF7-80FF-5EFF9DE6E959}" type="datetimeFigureOut">
              <a:rPr lang="en-US" smtClean="0">
                <a:solidFill>
                  <a:prstClr val="black">
                    <a:tint val="75000"/>
                  </a:prstClr>
                </a:solidFill>
              </a:rPr>
              <a:pPr/>
              <a:t>2/27/2022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7FE4C0F-7E5C-459B-81DD-70ABA44F6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43244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637ACA-A1B7-4AF7-80FF-5EFF9DE6E959}" type="datetimeFigureOut">
              <a:rPr lang="en-US" smtClean="0">
                <a:solidFill>
                  <a:prstClr val="black">
                    <a:tint val="75000"/>
                  </a:prstClr>
                </a:solidFill>
              </a:rPr>
              <a:pPr/>
              <a:t>2/27/2022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7FE4C0F-7E5C-459B-81DD-70ABA44F6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5919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E637ACA-A1B7-4AF7-80FF-5EFF9DE6E959}" type="datetimeFigureOut">
              <a:rPr lang="en-US" smtClean="0">
                <a:solidFill>
                  <a:prstClr val="black">
                    <a:tint val="75000"/>
                  </a:prstClr>
                </a:solidFill>
              </a:rPr>
              <a:pPr/>
              <a:t>2/27/2022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FE4C0F-7E5C-459B-81DD-70ABA44F6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2910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E637ACA-A1B7-4AF7-80FF-5EFF9DE6E959}" type="datetimeFigureOut">
              <a:rPr lang="en-US" smtClean="0">
                <a:solidFill>
                  <a:prstClr val="black">
                    <a:tint val="75000"/>
                  </a:prstClr>
                </a:solidFill>
              </a:rPr>
              <a:pPr/>
              <a:t>2/27/2022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7FE4C0F-7E5C-459B-81DD-70ABA44F6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5754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637ACA-A1B7-4AF7-80FF-5EFF9DE6E959}" type="datetimeFigureOut">
              <a:rPr lang="en-US" smtClean="0">
                <a:solidFill>
                  <a:prstClr val="black">
                    <a:tint val="75000"/>
                  </a:prstClr>
                </a:solidFill>
              </a:rPr>
              <a:pPr/>
              <a:t>2/27/2022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FE4C0F-7E5C-459B-81DD-70ABA44F6EA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66634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EE0DF1-C970-CA4D-A29E-6F38F5D33F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110DB69-C008-D345-9543-D11044A194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8F8F5DC-7FFA-A04C-8935-609CF49AF8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B30080-B03D-9B4D-8B9E-4A746C2296E9}" type="datetimeFigureOut">
              <a:rPr lang="en-US" smtClean="0">
                <a:solidFill>
                  <a:prstClr val="black">
                    <a:tint val="75000"/>
                  </a:prstClr>
                </a:solidFill>
              </a:rPr>
              <a:pPr/>
              <a:t>2/27/2022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2C62132-1E15-E148-B0D2-8A14609CEB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9CB76E2-C9C1-9A4C-BADE-817900BF44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2DB2C4-13BF-6241-A4B3-791E4A729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8610336"/>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defTabSz="914400" rtl="0" eaLnBrk="1" latinLnBrk="0" hangingPunct="1">
        <a:lnSpc>
          <a:spcPct val="90000"/>
        </a:lnSpc>
        <a:spcBef>
          <a:spcPct val="0"/>
        </a:spcBef>
        <a:buNone/>
        <a:defRPr sz="4400" b="0" i="0" kern="1200">
          <a:solidFill>
            <a:srgbClr val="FF661B"/>
          </a:solidFill>
          <a:latin typeface="Gill Sans MT" panose="020B050202010402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908F8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908F8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908F8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908F8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908F8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EE0DF1-C970-CA4D-A29E-6F38F5D33F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110DB69-C008-D345-9543-D11044A194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8F8F5DC-7FFA-A04C-8935-609CF49AF8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B30080-B03D-9B4D-8B9E-4A746C2296E9}" type="datetimeFigureOut">
              <a:rPr lang="en-US" smtClean="0">
                <a:solidFill>
                  <a:prstClr val="black">
                    <a:tint val="75000"/>
                  </a:prstClr>
                </a:solidFill>
              </a:rPr>
              <a:pPr/>
              <a:t>2/27/2022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2C62132-1E15-E148-B0D2-8A14609CEB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9CB76E2-C9C1-9A4C-BADE-817900BF44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2DB2C4-13BF-6241-A4B3-791E4A729FC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4451828"/>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xStyles>
    <p:titleStyle>
      <a:lvl1pPr algn="l" defTabSz="914400" rtl="0" eaLnBrk="1" latinLnBrk="0" hangingPunct="1">
        <a:lnSpc>
          <a:spcPct val="90000"/>
        </a:lnSpc>
        <a:spcBef>
          <a:spcPct val="0"/>
        </a:spcBef>
        <a:buNone/>
        <a:defRPr sz="4400" b="0" i="0" kern="1200">
          <a:solidFill>
            <a:srgbClr val="FF661B"/>
          </a:solidFill>
          <a:latin typeface="Gill Sans MT" panose="020B050202010402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908F8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908F8E"/>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908F8E"/>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908F8E"/>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908F8E"/>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EEF36A-8F55-48DD-A7E8-125B3498F0DD}" type="datetimeFigureOut">
              <a:rPr lang="en-ZA" smtClean="0">
                <a:solidFill>
                  <a:prstClr val="black">
                    <a:tint val="75000"/>
                  </a:prstClr>
                </a:solidFill>
              </a:rPr>
              <a:pPr/>
              <a:t>2022/02/27</a:t>
            </a:fld>
            <a:endParaRPr lang="en-ZA">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BE7DF6-4F43-48ED-8AAC-CA7E57EDACBF}" type="slidenum">
              <a:rPr lang="en-ZA" smtClean="0">
                <a:solidFill>
                  <a:prstClr val="black">
                    <a:tint val="75000"/>
                  </a:prstClr>
                </a:solidFill>
              </a:rPr>
              <a:pPr/>
              <a:t>‹#›</a:t>
            </a:fld>
            <a:endParaRPr lang="en-ZA">
              <a:solidFill>
                <a:prstClr val="black">
                  <a:tint val="75000"/>
                </a:prstClr>
              </a:solidFill>
            </a:endParaRPr>
          </a:p>
        </p:txBody>
      </p:sp>
    </p:spTree>
    <p:extLst>
      <p:ext uri="{BB962C8B-B14F-4D97-AF65-F5344CB8AC3E}">
        <p14:creationId xmlns:p14="http://schemas.microsoft.com/office/powerpoint/2010/main" val="4219347703"/>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slideLayout" Target="../slideLayouts/slideLayout23.xml"/><Relationship Id="rId1" Type="http://schemas.openxmlformats.org/officeDocument/2006/relationships/themeOverride" Target="../theme/themeOverride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microsoft.com/office/2018/10/relationships/comments" Target="../comments/modernComment_1E7_E7CF191E.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microsoft.com/office/2018/10/relationships/comments" Target="../comments/modernComment_1D9_C832EA.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microsoft.com/office/2018/10/relationships/comments" Target="../comments/modernComment_1DC_3C8C3A88.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1E8_F904D724.xml"/><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18/10/relationships/comments" Target="../comments/modernComment_1EB_49682EE9.xml"/><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9F10D-8644-AF4E-A21C-0DE0161E78DD}"/>
              </a:ext>
            </a:extLst>
          </p:cNvPr>
          <p:cNvSpPr>
            <a:spLocks noGrp="1"/>
          </p:cNvSpPr>
          <p:nvPr>
            <p:ph type="ctrTitle"/>
          </p:nvPr>
        </p:nvSpPr>
        <p:spPr>
          <a:xfrm>
            <a:off x="818705" y="369095"/>
            <a:ext cx="9603113" cy="1655762"/>
          </a:xfrm>
        </p:spPr>
        <p:txBody>
          <a:bodyPr>
            <a:normAutofit/>
          </a:bodyPr>
          <a:lstStyle/>
          <a:p>
            <a:pPr algn="l"/>
            <a:r>
              <a:rPr lang="en-US" sz="4800" dirty="0">
                <a:solidFill>
                  <a:srgbClr val="FF661B"/>
                </a:solidFill>
                <a:latin typeface="Gill Sans MT" panose="020B0502020104020203" pitchFamily="34" charset="77"/>
              </a:rPr>
              <a:t>USAID Social and </a:t>
            </a:r>
            <a:br>
              <a:rPr lang="en-US" sz="4800" dirty="0">
                <a:solidFill>
                  <a:srgbClr val="FF661B"/>
                </a:solidFill>
                <a:latin typeface="Gill Sans MT" panose="020B0502020104020203" pitchFamily="34" charset="77"/>
              </a:rPr>
            </a:br>
            <a:r>
              <a:rPr lang="en-US" sz="4800" dirty="0">
                <a:solidFill>
                  <a:srgbClr val="FF661B"/>
                </a:solidFill>
                <a:latin typeface="Gill Sans MT" panose="020B0502020104020203" pitchFamily="34" charset="77"/>
              </a:rPr>
              <a:t>Behavior Change Activity</a:t>
            </a:r>
          </a:p>
        </p:txBody>
      </p:sp>
      <p:sp>
        <p:nvSpPr>
          <p:cNvPr id="3" name="Subtitle 2">
            <a:extLst>
              <a:ext uri="{FF2B5EF4-FFF2-40B4-BE49-F238E27FC236}">
                <a16:creationId xmlns:a16="http://schemas.microsoft.com/office/drawing/2014/main" id="{9A50AB3C-2EF1-0D4A-8176-DE94A9EEFF9F}"/>
              </a:ext>
            </a:extLst>
          </p:cNvPr>
          <p:cNvSpPr>
            <a:spLocks noGrp="1"/>
          </p:cNvSpPr>
          <p:nvPr>
            <p:ph type="subTitle" idx="1"/>
          </p:nvPr>
        </p:nvSpPr>
        <p:spPr>
          <a:xfrm>
            <a:off x="2235383" y="2395928"/>
            <a:ext cx="7002402" cy="344360"/>
          </a:xfrm>
        </p:spPr>
        <p:txBody>
          <a:bodyPr>
            <a:noAutofit/>
          </a:bodyPr>
          <a:lstStyle/>
          <a:p>
            <a:r>
              <a:rPr lang="en-GB" sz="2800" dirty="0">
                <a:solidFill>
                  <a:srgbClr val="FF661B"/>
                </a:solidFill>
                <a:latin typeface="Gill Sans MT" panose="020B0502020104020203" pitchFamily="34" charset="77"/>
                <a:ea typeface="+mj-ea"/>
                <a:cs typeface="+mj-cs"/>
              </a:rPr>
              <a:t>FAMILY HEALTH CAMPAIGN CONCEPT  TEST REPORT</a:t>
            </a:r>
            <a:endParaRPr lang="en-US" sz="2800" dirty="0">
              <a:solidFill>
                <a:srgbClr val="FF661B"/>
              </a:solidFill>
              <a:latin typeface="Gill Sans MT" panose="020B0502020104020203" pitchFamily="34" charset="77"/>
              <a:ea typeface="+mj-ea"/>
              <a:cs typeface="+mj-cs"/>
            </a:endParaRPr>
          </a:p>
        </p:txBody>
      </p:sp>
      <p:sp>
        <p:nvSpPr>
          <p:cNvPr id="5" name="Rectangle 4">
            <a:extLst>
              <a:ext uri="{FF2B5EF4-FFF2-40B4-BE49-F238E27FC236}">
                <a16:creationId xmlns:a16="http://schemas.microsoft.com/office/drawing/2014/main" id="{6C0B678E-0DB8-2345-8CB9-696995208639}"/>
              </a:ext>
            </a:extLst>
          </p:cNvPr>
          <p:cNvSpPr/>
          <p:nvPr/>
        </p:nvSpPr>
        <p:spPr>
          <a:xfrm>
            <a:off x="485381" y="-59788"/>
            <a:ext cx="124220" cy="2146622"/>
          </a:xfrm>
          <a:prstGeom prst="rect">
            <a:avLst/>
          </a:prstGeom>
          <a:solidFill>
            <a:srgbClr val="FF66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0" name="Group 19">
            <a:extLst>
              <a:ext uri="{FF2B5EF4-FFF2-40B4-BE49-F238E27FC236}">
                <a16:creationId xmlns:a16="http://schemas.microsoft.com/office/drawing/2014/main" id="{5BB80984-6533-3941-9775-29A95CBC4244}"/>
              </a:ext>
            </a:extLst>
          </p:cNvPr>
          <p:cNvGrpSpPr/>
          <p:nvPr/>
        </p:nvGrpSpPr>
        <p:grpSpPr>
          <a:xfrm>
            <a:off x="445458" y="6036693"/>
            <a:ext cx="11323408" cy="705832"/>
            <a:chOff x="391670" y="6036694"/>
            <a:chExt cx="11323408" cy="705832"/>
          </a:xfrm>
        </p:grpSpPr>
        <p:pic>
          <p:nvPicPr>
            <p:cNvPr id="10" name="Picture 9" descr="Logo&#10;&#10;Description automatically generated">
              <a:extLst>
                <a:ext uri="{FF2B5EF4-FFF2-40B4-BE49-F238E27FC236}">
                  <a16:creationId xmlns:a16="http://schemas.microsoft.com/office/drawing/2014/main" id="{26EFD8EB-1097-3F43-93C4-8118BEBD3247}"/>
                </a:ext>
              </a:extLst>
            </p:cNvPr>
            <p:cNvPicPr>
              <a:picLocks noChangeAspect="1"/>
            </p:cNvPicPr>
            <p:nvPr/>
          </p:nvPicPr>
          <p:blipFill>
            <a:blip r:embed="rId3"/>
            <a:stretch>
              <a:fillRect/>
            </a:stretch>
          </p:blipFill>
          <p:spPr>
            <a:xfrm>
              <a:off x="391670" y="6036694"/>
              <a:ext cx="1835165" cy="705832"/>
            </a:xfrm>
            <a:prstGeom prst="rect">
              <a:avLst/>
            </a:prstGeom>
          </p:spPr>
        </p:pic>
        <p:pic>
          <p:nvPicPr>
            <p:cNvPr id="6" name="Picture 5" descr="Text&#10;&#10;Description automatically generated">
              <a:extLst>
                <a:ext uri="{FF2B5EF4-FFF2-40B4-BE49-F238E27FC236}">
                  <a16:creationId xmlns:a16="http://schemas.microsoft.com/office/drawing/2014/main" id="{3F86531E-E6CB-034B-B591-8AFF088ADDD7}"/>
                </a:ext>
              </a:extLst>
            </p:cNvPr>
            <p:cNvPicPr>
              <a:picLocks noChangeAspect="1"/>
            </p:cNvPicPr>
            <p:nvPr/>
          </p:nvPicPr>
          <p:blipFill>
            <a:blip r:embed="rId4"/>
            <a:stretch>
              <a:fillRect/>
            </a:stretch>
          </p:blipFill>
          <p:spPr>
            <a:xfrm>
              <a:off x="2649849" y="6169614"/>
              <a:ext cx="1728515" cy="380273"/>
            </a:xfrm>
            <a:prstGeom prst="rect">
              <a:avLst/>
            </a:prstGeom>
          </p:spPr>
        </p:pic>
        <p:pic>
          <p:nvPicPr>
            <p:cNvPr id="9" name="Picture 8" descr="Logo, company name&#10;&#10;Description automatically generated">
              <a:extLst>
                <a:ext uri="{FF2B5EF4-FFF2-40B4-BE49-F238E27FC236}">
                  <a16:creationId xmlns:a16="http://schemas.microsoft.com/office/drawing/2014/main" id="{AEF97DBA-286A-CC45-B40A-33EF92F28215}"/>
                </a:ext>
              </a:extLst>
            </p:cNvPr>
            <p:cNvPicPr>
              <a:picLocks noChangeAspect="1"/>
            </p:cNvPicPr>
            <p:nvPr/>
          </p:nvPicPr>
          <p:blipFill>
            <a:blip r:embed="rId5"/>
            <a:stretch>
              <a:fillRect/>
            </a:stretch>
          </p:blipFill>
          <p:spPr>
            <a:xfrm>
              <a:off x="4847753" y="6078527"/>
              <a:ext cx="1058197" cy="551212"/>
            </a:xfrm>
            <a:prstGeom prst="rect">
              <a:avLst/>
            </a:prstGeom>
          </p:spPr>
        </p:pic>
        <p:pic>
          <p:nvPicPr>
            <p:cNvPr id="12" name="Picture 11" descr="A picture containing table, drawing&#10;&#10;Description automatically generated">
              <a:extLst>
                <a:ext uri="{FF2B5EF4-FFF2-40B4-BE49-F238E27FC236}">
                  <a16:creationId xmlns:a16="http://schemas.microsoft.com/office/drawing/2014/main" id="{F5287076-96E5-EC4C-9E01-CAAA8B46DCFC}"/>
                </a:ext>
              </a:extLst>
            </p:cNvPr>
            <p:cNvPicPr>
              <a:picLocks noChangeAspect="1"/>
            </p:cNvPicPr>
            <p:nvPr/>
          </p:nvPicPr>
          <p:blipFill>
            <a:blip r:embed="rId6"/>
            <a:stretch>
              <a:fillRect/>
            </a:stretch>
          </p:blipFill>
          <p:spPr>
            <a:xfrm>
              <a:off x="6305728" y="6254715"/>
              <a:ext cx="1192353" cy="263840"/>
            </a:xfrm>
            <a:prstGeom prst="rect">
              <a:avLst/>
            </a:prstGeom>
          </p:spPr>
        </p:pic>
        <p:pic>
          <p:nvPicPr>
            <p:cNvPr id="14" name="Picture 13" descr="A close up of a sign&#10;&#10;Description automatically generated">
              <a:extLst>
                <a:ext uri="{FF2B5EF4-FFF2-40B4-BE49-F238E27FC236}">
                  <a16:creationId xmlns:a16="http://schemas.microsoft.com/office/drawing/2014/main" id="{0F831CB9-9944-FF4C-A46C-E878B1552789}"/>
                </a:ext>
              </a:extLst>
            </p:cNvPr>
            <p:cNvPicPr>
              <a:picLocks noChangeAspect="1"/>
            </p:cNvPicPr>
            <p:nvPr/>
          </p:nvPicPr>
          <p:blipFill>
            <a:blip r:embed="rId7"/>
            <a:stretch>
              <a:fillRect/>
            </a:stretch>
          </p:blipFill>
          <p:spPr>
            <a:xfrm>
              <a:off x="7952381" y="6145712"/>
              <a:ext cx="1740261" cy="358729"/>
            </a:xfrm>
            <a:prstGeom prst="rect">
              <a:avLst/>
            </a:prstGeom>
          </p:spPr>
        </p:pic>
        <p:pic>
          <p:nvPicPr>
            <p:cNvPr id="16" name="Picture 15" descr="Text&#10;&#10;Description automatically generated">
              <a:extLst>
                <a:ext uri="{FF2B5EF4-FFF2-40B4-BE49-F238E27FC236}">
                  <a16:creationId xmlns:a16="http://schemas.microsoft.com/office/drawing/2014/main" id="{2BBA45A8-34B3-3544-B472-8F60AD38EE24}"/>
                </a:ext>
              </a:extLst>
            </p:cNvPr>
            <p:cNvPicPr>
              <a:picLocks noChangeAspect="1"/>
            </p:cNvPicPr>
            <p:nvPr/>
          </p:nvPicPr>
          <p:blipFill>
            <a:blip r:embed="rId8"/>
            <a:stretch>
              <a:fillRect/>
            </a:stretch>
          </p:blipFill>
          <p:spPr>
            <a:xfrm>
              <a:off x="10217426" y="6155173"/>
              <a:ext cx="1497652" cy="416738"/>
            </a:xfrm>
            <a:prstGeom prst="rect">
              <a:avLst/>
            </a:prstGeom>
          </p:spPr>
        </p:pic>
      </p:grpSp>
      <p:sp>
        <p:nvSpPr>
          <p:cNvPr id="13" name="Subtitle 2">
            <a:extLst>
              <a:ext uri="{FF2B5EF4-FFF2-40B4-BE49-F238E27FC236}">
                <a16:creationId xmlns:a16="http://schemas.microsoft.com/office/drawing/2014/main" id="{AF6E20C5-3BA8-1643-A1AB-E10420856717}"/>
              </a:ext>
            </a:extLst>
          </p:cNvPr>
          <p:cNvSpPr txBox="1">
            <a:spLocks/>
          </p:cNvSpPr>
          <p:nvPr/>
        </p:nvSpPr>
        <p:spPr>
          <a:xfrm>
            <a:off x="4901541" y="5529382"/>
            <a:ext cx="2121559" cy="4004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solidFill>
                  <a:srgbClr val="E7E6E6">
                    <a:lumMod val="50000"/>
                  </a:srgbClr>
                </a:solidFill>
                <a:latin typeface="Arial" panose="020B0604020202020204" pitchFamily="34" charset="0"/>
                <a:cs typeface="Arial" panose="020B0604020202020204" pitchFamily="34" charset="0"/>
              </a:rPr>
              <a:t>February 2022</a:t>
            </a:r>
          </a:p>
        </p:txBody>
      </p:sp>
      <p:pic>
        <p:nvPicPr>
          <p:cNvPr id="4" name="Picture 3"/>
          <p:cNvPicPr>
            <a:picLocks noChangeAspect="1"/>
          </p:cNvPicPr>
          <p:nvPr/>
        </p:nvPicPr>
        <p:blipFill>
          <a:blip r:embed="rId9"/>
          <a:stretch>
            <a:fillRect/>
          </a:stretch>
        </p:blipFill>
        <p:spPr>
          <a:xfrm>
            <a:off x="5143500" y="3450399"/>
            <a:ext cx="1536700" cy="1251682"/>
          </a:xfrm>
          <a:prstGeom prst="rect">
            <a:avLst/>
          </a:prstGeom>
        </p:spPr>
      </p:pic>
    </p:spTree>
    <p:extLst>
      <p:ext uri="{BB962C8B-B14F-4D97-AF65-F5344CB8AC3E}">
        <p14:creationId xmlns:p14="http://schemas.microsoft.com/office/powerpoint/2010/main" val="1052964396"/>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200401" y="-6441"/>
            <a:ext cx="8991599" cy="685800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1" y="-6441"/>
            <a:ext cx="3200400" cy="6858000"/>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0" y="2228046"/>
            <a:ext cx="3083169" cy="1867436"/>
          </a:xfrm>
        </p:spPr>
        <p:txBody>
          <a:bodyPr>
            <a:noAutofit/>
          </a:bodyPr>
          <a:lstStyle/>
          <a:p>
            <a:pPr algn="ctr"/>
            <a:r>
              <a:rPr lang="en-US" dirty="0">
                <a:solidFill>
                  <a:schemeClr val="bg1"/>
                </a:solidFill>
                <a:latin typeface="Tw Cen MT" panose="020B0602020104020603" pitchFamily="34" charset="0"/>
              </a:rPr>
              <a:t>What Happiness means to caregivers of children U5</a:t>
            </a:r>
          </a:p>
        </p:txBody>
      </p:sp>
      <p:sp>
        <p:nvSpPr>
          <p:cNvPr id="3" name="Content Placeholder 2"/>
          <p:cNvSpPr>
            <a:spLocks noGrp="1"/>
          </p:cNvSpPr>
          <p:nvPr>
            <p:ph idx="1"/>
          </p:nvPr>
        </p:nvSpPr>
        <p:spPr>
          <a:xfrm>
            <a:off x="5123644" y="17983"/>
            <a:ext cx="6447033" cy="643943"/>
          </a:xfrm>
        </p:spPr>
        <p:txBody>
          <a:bodyPr>
            <a:noAutofit/>
          </a:bodyPr>
          <a:lstStyle/>
          <a:p>
            <a:pPr marL="0" indent="0" algn="ctr">
              <a:buNone/>
            </a:pPr>
            <a:r>
              <a:rPr lang="en-GB" sz="4400" dirty="0">
                <a:solidFill>
                  <a:srgbClr val="FF0000"/>
                </a:solidFill>
                <a:latin typeface="Tw Cen MT" panose="020B0602020104020603" pitchFamily="34" charset="0"/>
              </a:rPr>
              <a:t>Essanyu</a:t>
            </a:r>
          </a:p>
        </p:txBody>
      </p:sp>
      <p:sp>
        <p:nvSpPr>
          <p:cNvPr id="7" name="Rectangle 6"/>
          <p:cNvSpPr/>
          <p:nvPr/>
        </p:nvSpPr>
        <p:spPr>
          <a:xfrm>
            <a:off x="3317633" y="1746739"/>
            <a:ext cx="8710244" cy="2010004"/>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GB" sz="2400" dirty="0">
              <a:solidFill>
                <a:prstClr val="black"/>
              </a:solidFill>
              <a:latin typeface="Tw Cen MT" panose="020B0602020104020603" pitchFamily="34" charset="0"/>
            </a:endParaRPr>
          </a:p>
          <a:p>
            <a:pPr>
              <a:lnSpc>
                <a:spcPct val="150000"/>
              </a:lnSpc>
            </a:pPr>
            <a:endParaRPr lang="en-GB" sz="2400" dirty="0">
              <a:solidFill>
                <a:prstClr val="black"/>
              </a:solidFill>
              <a:latin typeface="Tw Cen MT" panose="020B0602020104020603" pitchFamily="34" charset="0"/>
            </a:endParaRPr>
          </a:p>
          <a:p>
            <a:pPr>
              <a:lnSpc>
                <a:spcPct val="150000"/>
              </a:lnSpc>
            </a:pPr>
            <a:endParaRPr lang="en-GB" sz="2400" dirty="0">
              <a:solidFill>
                <a:prstClr val="black"/>
              </a:solidFill>
              <a:latin typeface="Tw Cen MT" panose="020B0602020104020603" pitchFamily="34" charset="0"/>
            </a:endParaRPr>
          </a:p>
          <a:p>
            <a:pPr algn="ctr">
              <a:lnSpc>
                <a:spcPct val="150000"/>
              </a:lnSpc>
            </a:pPr>
            <a:r>
              <a:rPr lang="en-GB" sz="2400" i="1" dirty="0">
                <a:solidFill>
                  <a:prstClr val="black"/>
                </a:solidFill>
                <a:latin typeface="Tw Cen MT" panose="020B0602020104020603" pitchFamily="34" charset="0"/>
              </a:rPr>
              <a:t>“If children have what to eat and they sleep well” </a:t>
            </a:r>
            <a:r>
              <a:rPr lang="en-GB" sz="2400" dirty="0">
                <a:solidFill>
                  <a:prstClr val="black"/>
                </a:solidFill>
                <a:latin typeface="Tw Cen MT" panose="020B0602020104020603" pitchFamily="34" charset="0"/>
              </a:rPr>
              <a:t>Male, Kampala</a:t>
            </a:r>
            <a:endParaRPr lang="en-US" sz="2400" dirty="0">
              <a:solidFill>
                <a:prstClr val="black"/>
              </a:solidFill>
              <a:latin typeface="Tw Cen MT" panose="020B0602020104020603" pitchFamily="34" charset="0"/>
            </a:endParaRPr>
          </a:p>
          <a:p>
            <a:pPr algn="ctr">
              <a:lnSpc>
                <a:spcPct val="150000"/>
              </a:lnSpc>
            </a:pPr>
            <a:r>
              <a:rPr lang="en-GB" sz="2400" i="1" dirty="0">
                <a:solidFill>
                  <a:prstClr val="black"/>
                </a:solidFill>
                <a:latin typeface="Tw Cen MT" panose="020B0602020104020603" pitchFamily="34" charset="0"/>
              </a:rPr>
              <a:t>“If everyone is healthy in the home and you don't have to spend money treating the children for sicknesses that you could have avoided” </a:t>
            </a:r>
            <a:r>
              <a:rPr lang="en-GB" sz="2400" dirty="0">
                <a:solidFill>
                  <a:prstClr val="black"/>
                </a:solidFill>
                <a:latin typeface="Tw Cen MT" panose="020B0602020104020603" pitchFamily="34" charset="0"/>
              </a:rPr>
              <a:t>Female, Kaberamaido</a:t>
            </a:r>
          </a:p>
          <a:p>
            <a:pPr algn="ctr">
              <a:lnSpc>
                <a:spcPct val="150000"/>
              </a:lnSpc>
            </a:pPr>
            <a:r>
              <a:rPr lang="en-GB" sz="2400" i="1" dirty="0">
                <a:solidFill>
                  <a:prstClr val="black"/>
                </a:solidFill>
                <a:latin typeface="Tw Cen MT" panose="020B0602020104020603" pitchFamily="34" charset="0"/>
              </a:rPr>
              <a:t>“If the child is growing well and I can get money for using and school fees from the father who works in Kampala” </a:t>
            </a:r>
            <a:r>
              <a:rPr lang="en-GB" sz="2400" dirty="0">
                <a:solidFill>
                  <a:prstClr val="black"/>
                </a:solidFill>
                <a:latin typeface="Tw Cen MT" panose="020B0602020104020603" pitchFamily="34" charset="0"/>
              </a:rPr>
              <a:t>Female, Lira</a:t>
            </a:r>
          </a:p>
          <a:p>
            <a:pPr algn="ctr">
              <a:lnSpc>
                <a:spcPct val="150000"/>
              </a:lnSpc>
            </a:pPr>
            <a:r>
              <a:rPr lang="en-GB" sz="2400" i="1" dirty="0">
                <a:solidFill>
                  <a:prstClr val="black"/>
                </a:solidFill>
                <a:latin typeface="Tw Cen MT" panose="020B0602020104020603" pitchFamily="34" charset="0"/>
              </a:rPr>
              <a:t>“For me I take the day as it comes. I have nothing much to look for as long as I am alive” </a:t>
            </a:r>
            <a:r>
              <a:rPr lang="en-GB" sz="2400" dirty="0">
                <a:solidFill>
                  <a:prstClr val="black"/>
                </a:solidFill>
                <a:latin typeface="Tw Cen MT" panose="020B0602020104020603" pitchFamily="34" charset="0"/>
              </a:rPr>
              <a:t>Female, Arua</a:t>
            </a:r>
          </a:p>
        </p:txBody>
      </p:sp>
    </p:spTree>
    <p:extLst>
      <p:ext uri="{BB962C8B-B14F-4D97-AF65-F5344CB8AC3E}">
        <p14:creationId xmlns:p14="http://schemas.microsoft.com/office/powerpoint/2010/main" val="3631704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4;p15"/>
          <p:cNvSpPr txBox="1"/>
          <p:nvPr/>
        </p:nvSpPr>
        <p:spPr>
          <a:xfrm>
            <a:off x="3447535" y="2179009"/>
            <a:ext cx="6231824" cy="1954351"/>
          </a:xfrm>
          <a:prstGeom prst="rect">
            <a:avLst/>
          </a:prstGeom>
          <a:noFill/>
          <a:ln>
            <a:noFill/>
          </a:ln>
        </p:spPr>
        <p:txBody>
          <a:bodyPr spcFirstLastPara="1" wrap="square" lIns="91425" tIns="91425" rIns="91425" bIns="91425" anchor="t" anchorCtr="0">
            <a:spAutoFit/>
          </a:bodyPr>
          <a:lstStyle/>
          <a:p>
            <a:pPr>
              <a:buClr>
                <a:srgbClr val="000000"/>
              </a:buClr>
              <a:buFont typeface="Arial"/>
              <a:buNone/>
            </a:pPr>
            <a:r>
              <a:rPr lang="en-GB" sz="11500" kern="0" dirty="0">
                <a:solidFill>
                  <a:srgbClr val="FF0000"/>
                </a:solidFill>
                <a:latin typeface="Helvetica Neue"/>
                <a:ea typeface="Helvetica Neue"/>
                <a:cs typeface="Helvetica Neue"/>
                <a:sym typeface="Helvetica Neue"/>
              </a:rPr>
              <a:t>Essanyu</a:t>
            </a:r>
            <a:endParaRPr sz="11500" kern="0" dirty="0">
              <a:solidFill>
                <a:srgbClr val="FF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4290242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20485" y="-6441"/>
            <a:ext cx="7671515" cy="685800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0" y="-6441"/>
            <a:ext cx="4520485" cy="6858000"/>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0" y="2228046"/>
            <a:ext cx="4436533" cy="1867436"/>
          </a:xfrm>
        </p:spPr>
        <p:txBody>
          <a:bodyPr>
            <a:noAutofit/>
          </a:bodyPr>
          <a:lstStyle/>
          <a:p>
            <a:pPr algn="ctr"/>
            <a:r>
              <a:rPr lang="en-US" dirty="0">
                <a:solidFill>
                  <a:schemeClr val="bg1"/>
                </a:solidFill>
                <a:latin typeface="Tw Cen MT" panose="020B0602020104020603" pitchFamily="34" charset="0"/>
              </a:rPr>
              <a:t>TOP OF MIND</a:t>
            </a:r>
            <a:br>
              <a:rPr lang="en-US" dirty="0">
                <a:solidFill>
                  <a:schemeClr val="bg1"/>
                </a:solidFill>
                <a:latin typeface="Tw Cen MT" panose="020B0602020104020603" pitchFamily="34" charset="0"/>
              </a:rPr>
            </a:br>
            <a:r>
              <a:rPr lang="en-US" dirty="0">
                <a:solidFill>
                  <a:schemeClr val="bg1"/>
                </a:solidFill>
                <a:latin typeface="Tw Cen MT" panose="020B0602020104020603" pitchFamily="34" charset="0"/>
              </a:rPr>
              <a:t>COMPREHENSION</a:t>
            </a:r>
          </a:p>
        </p:txBody>
      </p:sp>
      <p:sp>
        <p:nvSpPr>
          <p:cNvPr id="3" name="Content Placeholder 2"/>
          <p:cNvSpPr>
            <a:spLocks noGrp="1"/>
          </p:cNvSpPr>
          <p:nvPr>
            <p:ph idx="1"/>
          </p:nvPr>
        </p:nvSpPr>
        <p:spPr>
          <a:xfrm>
            <a:off x="5123644" y="17983"/>
            <a:ext cx="6447033" cy="643943"/>
          </a:xfrm>
        </p:spPr>
        <p:txBody>
          <a:bodyPr>
            <a:noAutofit/>
          </a:bodyPr>
          <a:lstStyle/>
          <a:p>
            <a:pPr marL="0" lvl="0" indent="0" algn="ctr">
              <a:buNone/>
            </a:pPr>
            <a:r>
              <a:rPr lang="en-GB" sz="4400" dirty="0">
                <a:solidFill>
                  <a:srgbClr val="FF0000"/>
                </a:solidFill>
                <a:latin typeface="Tw Cen MT" panose="020B0602020104020603" pitchFamily="34" charset="0"/>
              </a:rPr>
              <a:t>Essanyu/Happiness</a:t>
            </a:r>
          </a:p>
        </p:txBody>
      </p:sp>
      <p:sp>
        <p:nvSpPr>
          <p:cNvPr id="7" name="Rectangle 6"/>
          <p:cNvSpPr/>
          <p:nvPr/>
        </p:nvSpPr>
        <p:spPr>
          <a:xfrm>
            <a:off x="4604437" y="2650074"/>
            <a:ext cx="7147774" cy="1617777"/>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endParaRPr lang="en-US"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Being in a good mood</a:t>
            </a:r>
            <a:endParaRPr lang="en-US"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Enjoying yourself</a:t>
            </a:r>
            <a:endParaRPr lang="en-US"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Not focussing on your problems because we all have them (being carefree)</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Seeing good things in all situations</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Being healthy as you can’t be happy when you aren’t healthy</a:t>
            </a:r>
            <a:endParaRPr lang="en-US"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Having hope in life that as long as you are breathing, things will be okay</a:t>
            </a: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p:txBody>
      </p:sp>
    </p:spTree>
    <p:extLst>
      <p:ext uri="{BB962C8B-B14F-4D97-AF65-F5344CB8AC3E}">
        <p14:creationId xmlns:p14="http://schemas.microsoft.com/office/powerpoint/2010/main" val="929219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20485" y="-6441"/>
            <a:ext cx="7671515" cy="685800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0" y="-6441"/>
            <a:ext cx="4520485" cy="6858000"/>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0" y="2228046"/>
            <a:ext cx="4436533" cy="1867436"/>
          </a:xfrm>
        </p:spPr>
        <p:txBody>
          <a:bodyPr>
            <a:noAutofit/>
          </a:bodyPr>
          <a:lstStyle/>
          <a:p>
            <a:pPr algn="ctr"/>
            <a:r>
              <a:rPr lang="en-US" dirty="0">
                <a:solidFill>
                  <a:schemeClr val="bg1"/>
                </a:solidFill>
                <a:latin typeface="Tw Cen MT" panose="020B0602020104020603" pitchFamily="34" charset="0"/>
              </a:rPr>
              <a:t>TOP OF MIND</a:t>
            </a:r>
            <a:br>
              <a:rPr lang="en-US" dirty="0">
                <a:solidFill>
                  <a:schemeClr val="bg1"/>
                </a:solidFill>
                <a:latin typeface="Tw Cen MT" panose="020B0602020104020603" pitchFamily="34" charset="0"/>
              </a:rPr>
            </a:br>
            <a:r>
              <a:rPr lang="en-US" dirty="0">
                <a:solidFill>
                  <a:schemeClr val="bg1"/>
                </a:solidFill>
                <a:latin typeface="Tw Cen MT" panose="020B0602020104020603" pitchFamily="34" charset="0"/>
              </a:rPr>
              <a:t>COMPREHENSION</a:t>
            </a:r>
          </a:p>
        </p:txBody>
      </p:sp>
      <p:sp>
        <p:nvSpPr>
          <p:cNvPr id="3" name="Content Placeholder 2"/>
          <p:cNvSpPr>
            <a:spLocks noGrp="1"/>
          </p:cNvSpPr>
          <p:nvPr>
            <p:ph idx="1"/>
          </p:nvPr>
        </p:nvSpPr>
        <p:spPr>
          <a:xfrm>
            <a:off x="5123644" y="17983"/>
            <a:ext cx="6447033" cy="643943"/>
          </a:xfrm>
        </p:spPr>
        <p:txBody>
          <a:bodyPr>
            <a:noAutofit/>
          </a:bodyPr>
          <a:lstStyle/>
          <a:p>
            <a:pPr marL="0" lvl="0" indent="0" algn="ctr">
              <a:buNone/>
            </a:pPr>
            <a:r>
              <a:rPr lang="en-GB" sz="4400" dirty="0">
                <a:solidFill>
                  <a:srgbClr val="FF0000"/>
                </a:solidFill>
                <a:latin typeface="Tw Cen MT" panose="020B0602020104020603" pitchFamily="34" charset="0"/>
              </a:rPr>
              <a:t>Essanyu/Happiness</a:t>
            </a:r>
          </a:p>
        </p:txBody>
      </p:sp>
      <p:sp>
        <p:nvSpPr>
          <p:cNvPr id="7" name="Rectangle 6"/>
          <p:cNvSpPr/>
          <p:nvPr/>
        </p:nvSpPr>
        <p:spPr>
          <a:xfrm>
            <a:off x="4604437" y="3611361"/>
            <a:ext cx="7147774" cy="1617777"/>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endParaRPr lang="en-US"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Being in good relationships with other people especially family and friends</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Loving yourself </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Knowing God and that He loves you</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Having money (Mostly male participants)</a:t>
            </a: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a:p>
            <a:pPr>
              <a:lnSpc>
                <a:spcPct val="150000"/>
              </a:lnSpc>
            </a:pPr>
            <a:r>
              <a:rPr lang="en-GB" sz="2400" dirty="0">
                <a:solidFill>
                  <a:prstClr val="black"/>
                </a:solidFill>
                <a:latin typeface="Tw Cen MT" panose="020B0602020104020603" pitchFamily="34" charset="0"/>
              </a:rPr>
              <a:t>Mostly expressed by; Smiling, laughing, giggling dancing, ululating, joking/jesting, eating/drinking, celebrating especially achievements like birthdays, marriage or graduation celebrations that many participants could relate with across all locations</a:t>
            </a:r>
          </a:p>
          <a:p>
            <a:pPr>
              <a:lnSpc>
                <a:spcPct val="150000"/>
              </a:lnSpc>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p:txBody>
      </p:sp>
    </p:spTree>
    <p:extLst>
      <p:ext uri="{BB962C8B-B14F-4D97-AF65-F5344CB8AC3E}">
        <p14:creationId xmlns:p14="http://schemas.microsoft.com/office/powerpoint/2010/main" val="3889109278"/>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20485" y="-6441"/>
            <a:ext cx="7671515" cy="685800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0" y="-6441"/>
            <a:ext cx="4520485" cy="6858000"/>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0" y="2228046"/>
            <a:ext cx="4636394" cy="1867436"/>
          </a:xfrm>
        </p:spPr>
        <p:txBody>
          <a:bodyPr>
            <a:noAutofit/>
          </a:bodyPr>
          <a:lstStyle/>
          <a:p>
            <a:pPr algn="ctr"/>
            <a:r>
              <a:rPr lang="en-US" dirty="0">
                <a:solidFill>
                  <a:prstClr val="white"/>
                </a:solidFill>
                <a:latin typeface="Tw Cen MT" panose="020B0602020104020603" pitchFamily="34" charset="0"/>
              </a:rPr>
              <a:t>TOP OF MIND</a:t>
            </a:r>
            <a:br>
              <a:rPr lang="en-US" dirty="0">
                <a:solidFill>
                  <a:prstClr val="white"/>
                </a:solidFill>
                <a:latin typeface="Tw Cen MT" panose="020B0602020104020603" pitchFamily="34" charset="0"/>
              </a:rPr>
            </a:br>
            <a:r>
              <a:rPr lang="en-US" dirty="0">
                <a:solidFill>
                  <a:prstClr val="white"/>
                </a:solidFill>
                <a:latin typeface="Tw Cen MT" panose="020B0602020104020603" pitchFamily="34" charset="0"/>
              </a:rPr>
              <a:t>COMPREHENSION</a:t>
            </a:r>
            <a:endParaRPr lang="en-US" sz="4000" dirty="0">
              <a:solidFill>
                <a:schemeClr val="bg1"/>
              </a:solidFill>
              <a:latin typeface="Tw Cen MT" panose="020B0602020104020603" pitchFamily="34" charset="0"/>
            </a:endParaRPr>
          </a:p>
        </p:txBody>
      </p:sp>
      <p:sp>
        <p:nvSpPr>
          <p:cNvPr id="7" name="Rectangle 6"/>
          <p:cNvSpPr/>
          <p:nvPr/>
        </p:nvSpPr>
        <p:spPr>
          <a:xfrm>
            <a:off x="4816700" y="1348169"/>
            <a:ext cx="7147774" cy="1617777"/>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endParaRPr lang="en-US"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US" dirty="0">
              <a:solidFill>
                <a:prstClr val="black"/>
              </a:solidFill>
              <a:latin typeface="Tw Cen MT" panose="020B0602020104020603" pitchFamily="34" charset="0"/>
            </a:endParaRPr>
          </a:p>
          <a:p>
            <a:pPr>
              <a:lnSpc>
                <a:spcPct val="150000"/>
              </a:lnSpc>
            </a:pPr>
            <a:r>
              <a:rPr lang="en-GB" sz="2000" i="1" dirty="0">
                <a:solidFill>
                  <a:prstClr val="black"/>
                </a:solidFill>
                <a:latin typeface="Tw Cen MT" panose="020B0602020104020603" pitchFamily="34" charset="0"/>
              </a:rPr>
              <a:t>“Happiness to me means that you are not looking that you may not have money but you have decided that you are going to be happy. You focus on the good things of your life” Female caretaker, Kampala</a:t>
            </a:r>
          </a:p>
          <a:p>
            <a:pPr>
              <a:lnSpc>
                <a:spcPct val="150000"/>
              </a:lnSpc>
            </a:pPr>
            <a:r>
              <a:rPr lang="en-US" sz="2000" i="1" dirty="0">
                <a:solidFill>
                  <a:prstClr val="black"/>
                </a:solidFill>
                <a:latin typeface="Tw Cen MT" panose="020B0602020104020603" pitchFamily="34" charset="0"/>
              </a:rPr>
              <a:t>“</a:t>
            </a:r>
            <a:r>
              <a:rPr lang="en-GB" sz="2000" i="1" dirty="0">
                <a:solidFill>
                  <a:prstClr val="black"/>
                </a:solidFill>
                <a:latin typeface="Tw Cen MT" panose="020B0602020104020603" pitchFamily="34" charset="0"/>
              </a:rPr>
              <a:t>You have to be healthy to be truly happy</a:t>
            </a:r>
            <a:r>
              <a:rPr lang="en-US" sz="2000" i="1" dirty="0">
                <a:solidFill>
                  <a:prstClr val="black"/>
                </a:solidFill>
                <a:latin typeface="Tw Cen MT" panose="020B0602020104020603" pitchFamily="34" charset="0"/>
              </a:rPr>
              <a:t>” Male adult, Arua</a:t>
            </a:r>
          </a:p>
          <a:p>
            <a:pPr>
              <a:lnSpc>
                <a:spcPct val="150000"/>
              </a:lnSpc>
            </a:pPr>
            <a:r>
              <a:rPr lang="en-GB" sz="2000" i="1" dirty="0">
                <a:solidFill>
                  <a:prstClr val="black"/>
                </a:solidFill>
                <a:latin typeface="Tw Cen MT" panose="020B0602020104020603" pitchFamily="34" charset="0"/>
              </a:rPr>
              <a:t>“We should not lie to ourselves because for a man to be happy you have to have money and be able to provide for your family. What are you happy about if you cant buy medicine for your pregnant wife?” Male adult, Kampala</a:t>
            </a:r>
            <a:endParaRPr lang="en-US" sz="2000" i="1" dirty="0">
              <a:solidFill>
                <a:prstClr val="black"/>
              </a:solidFill>
              <a:latin typeface="Tw Cen MT" panose="020B0602020104020603" pitchFamily="34" charset="0"/>
            </a:endParaRPr>
          </a:p>
        </p:txBody>
      </p:sp>
      <p:sp>
        <p:nvSpPr>
          <p:cNvPr id="9" name="Rectangle 8"/>
          <p:cNvSpPr/>
          <p:nvPr/>
        </p:nvSpPr>
        <p:spPr>
          <a:xfrm>
            <a:off x="4520485" y="5106106"/>
            <a:ext cx="7788746" cy="843947"/>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srgbClr val="FF0000"/>
              </a:solidFill>
              <a:latin typeface="Tw Cen MT" panose="020B0602020104020603" pitchFamily="34" charset="0"/>
            </a:endParaRPr>
          </a:p>
          <a:p>
            <a:r>
              <a:rPr lang="en-US" sz="2000" dirty="0">
                <a:solidFill>
                  <a:srgbClr val="FF0000"/>
                </a:solidFill>
                <a:latin typeface="Tw Cen MT" panose="020B0602020104020603" pitchFamily="34" charset="0"/>
              </a:rPr>
              <a:t>Concept  mainly comprehended to mean a state of being carefree and seeing beyond troubles or inadequacies that one may possess.  Majority of males attach this to whether they have resources to be responsible fathers and husbands through provision of the needs while most female participants relate the concept with relational interactions with a spouse, friends etc. it is what evidently all audiences aspire for. There is an overall appreciation that good health is a necessary for one to know true happiness</a:t>
            </a:r>
            <a:endParaRPr lang="en-US" sz="2000" i="1" dirty="0">
              <a:solidFill>
                <a:srgbClr val="FF0000"/>
              </a:solidFill>
              <a:latin typeface="Tw Cen MT" panose="020B0602020104020603" pitchFamily="34" charset="0"/>
            </a:endParaRPr>
          </a:p>
        </p:txBody>
      </p:sp>
      <p:sp>
        <p:nvSpPr>
          <p:cNvPr id="10" name="Content Placeholder 2"/>
          <p:cNvSpPr txBox="1">
            <a:spLocks/>
          </p:cNvSpPr>
          <p:nvPr/>
        </p:nvSpPr>
        <p:spPr>
          <a:xfrm>
            <a:off x="5123644" y="17983"/>
            <a:ext cx="6447033" cy="6439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en-GB" sz="4400" dirty="0">
                <a:solidFill>
                  <a:srgbClr val="FF0000"/>
                </a:solidFill>
                <a:latin typeface="Tw Cen MT" panose="020B0602020104020603" pitchFamily="34" charset="0"/>
              </a:rPr>
              <a:t>Essanyu</a:t>
            </a:r>
          </a:p>
        </p:txBody>
      </p:sp>
    </p:spTree>
    <p:extLst>
      <p:ext uri="{BB962C8B-B14F-4D97-AF65-F5344CB8AC3E}">
        <p14:creationId xmlns:p14="http://schemas.microsoft.com/office/powerpoint/2010/main" val="3653539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20485" y="-6441"/>
            <a:ext cx="7671515" cy="685800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0" y="-6441"/>
            <a:ext cx="4520485" cy="6858000"/>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0" y="2228046"/>
            <a:ext cx="4636394" cy="1867436"/>
          </a:xfrm>
        </p:spPr>
        <p:txBody>
          <a:bodyPr>
            <a:noAutofit/>
          </a:bodyPr>
          <a:lstStyle/>
          <a:p>
            <a:pPr algn="ctr"/>
            <a:r>
              <a:rPr lang="en-US" sz="4000" dirty="0">
                <a:solidFill>
                  <a:prstClr val="white"/>
                </a:solidFill>
                <a:latin typeface="Tw Cen MT" panose="020B0602020104020603" pitchFamily="34" charset="0"/>
              </a:rPr>
              <a:t>Possible/Associated Application</a:t>
            </a:r>
            <a:endParaRPr lang="en-US" sz="4000" dirty="0">
              <a:solidFill>
                <a:schemeClr val="bg1"/>
              </a:solidFill>
              <a:latin typeface="Tw Cen MT" panose="020B0602020104020603" pitchFamily="34" charset="0"/>
            </a:endParaRPr>
          </a:p>
        </p:txBody>
      </p:sp>
      <p:sp>
        <p:nvSpPr>
          <p:cNvPr id="7" name="Rectangle 6"/>
          <p:cNvSpPr/>
          <p:nvPr/>
        </p:nvSpPr>
        <p:spPr>
          <a:xfrm>
            <a:off x="4520485" y="1955621"/>
            <a:ext cx="7671515" cy="1617777"/>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endParaRPr lang="en-US"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US" dirty="0">
              <a:solidFill>
                <a:prstClr val="black"/>
              </a:solidFill>
              <a:latin typeface="Tw Cen MT" panose="020B0602020104020603" pitchFamily="34" charset="0"/>
            </a:endParaRPr>
          </a:p>
          <a:p>
            <a:pPr marL="285750" lvl="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a:p>
            <a:pPr marL="285750" lvl="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Ssanyu babes home - Kampala</a:t>
            </a:r>
          </a:p>
          <a:p>
            <a:pPr marL="285750" lvl="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Sanyu FM - Kampala</a:t>
            </a:r>
          </a:p>
          <a:p>
            <a:pPr marL="285750" lvl="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Happiness is killing me (Pablo)</a:t>
            </a:r>
          </a:p>
          <a:p>
            <a:pPr marL="285750" lvl="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Greeting were one expresses gladness to see a guest (</a:t>
            </a:r>
            <a:r>
              <a:rPr lang="en-GB" sz="2400" i="1" dirty="0">
                <a:solidFill>
                  <a:prstClr val="black"/>
                </a:solidFill>
                <a:latin typeface="Tw Cen MT" panose="020B0602020104020603" pitchFamily="34" charset="0"/>
              </a:rPr>
              <a:t>Nsanyuse okkulaba</a:t>
            </a:r>
            <a:r>
              <a:rPr lang="en-GB" sz="2400" dirty="0">
                <a:solidFill>
                  <a:prstClr val="black"/>
                </a:solidFill>
                <a:latin typeface="Tw Cen MT" panose="020B0602020104020603" pitchFamily="34" charset="0"/>
              </a:rPr>
              <a:t>) </a:t>
            </a:r>
          </a:p>
          <a:p>
            <a:pPr lvl="0">
              <a:lnSpc>
                <a:spcPct val="150000"/>
              </a:lnSpc>
            </a:pPr>
            <a:endParaRPr lang="en-GB" sz="2400" dirty="0">
              <a:solidFill>
                <a:prstClr val="black"/>
              </a:solidFill>
              <a:latin typeface="Tw Cen MT" panose="020B0602020104020603" pitchFamily="34" charset="0"/>
            </a:endParaRPr>
          </a:p>
          <a:p>
            <a:pPr lvl="0">
              <a:lnSpc>
                <a:spcPct val="150000"/>
              </a:lnSpc>
            </a:pPr>
            <a:r>
              <a:rPr lang="en-GB" sz="2400" dirty="0">
                <a:solidFill>
                  <a:prstClr val="black"/>
                </a:solidFill>
                <a:latin typeface="Tw Cen MT" panose="020B0602020104020603" pitchFamily="34" charset="0"/>
              </a:rPr>
              <a:t>No direct associated words/phrases to the concept ere mentioned by the participants in other locations save for the Kampala participants who mentioned the above</a:t>
            </a:r>
          </a:p>
        </p:txBody>
      </p:sp>
      <p:sp>
        <p:nvSpPr>
          <p:cNvPr id="10" name="Content Placeholder 2"/>
          <p:cNvSpPr txBox="1">
            <a:spLocks/>
          </p:cNvSpPr>
          <p:nvPr/>
        </p:nvSpPr>
        <p:spPr>
          <a:xfrm>
            <a:off x="5123644" y="-40632"/>
            <a:ext cx="6447033" cy="6439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en-GB" sz="4400" dirty="0">
                <a:solidFill>
                  <a:srgbClr val="FF0000"/>
                </a:solidFill>
                <a:latin typeface="Tw Cen MT" panose="020B0602020104020603" pitchFamily="34" charset="0"/>
              </a:rPr>
              <a:t>Essanyu</a:t>
            </a:r>
          </a:p>
        </p:txBody>
      </p:sp>
    </p:spTree>
    <p:extLst>
      <p:ext uri="{BB962C8B-B14F-4D97-AF65-F5344CB8AC3E}">
        <p14:creationId xmlns:p14="http://schemas.microsoft.com/office/powerpoint/2010/main" val="2856496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28046"/>
            <a:ext cx="4636394" cy="1867436"/>
          </a:xfrm>
        </p:spPr>
        <p:txBody>
          <a:bodyPr>
            <a:noAutofit/>
          </a:bodyPr>
          <a:lstStyle/>
          <a:p>
            <a:pPr algn="ctr"/>
            <a:r>
              <a:rPr lang="en-US" dirty="0">
                <a:solidFill>
                  <a:schemeClr val="bg1"/>
                </a:solidFill>
                <a:latin typeface="Tw Cen MT" panose="020B0602020104020603" pitchFamily="34" charset="0"/>
              </a:rPr>
              <a:t>TOP OF MIND</a:t>
            </a:r>
            <a:br>
              <a:rPr lang="en-US" dirty="0">
                <a:solidFill>
                  <a:schemeClr val="bg1"/>
                </a:solidFill>
                <a:latin typeface="Tw Cen MT" panose="020B0602020104020603" pitchFamily="34" charset="0"/>
              </a:rPr>
            </a:br>
            <a:r>
              <a:rPr lang="en-US" dirty="0">
                <a:solidFill>
                  <a:schemeClr val="bg1"/>
                </a:solidFill>
                <a:latin typeface="Tw Cen MT" panose="020B0602020104020603" pitchFamily="34" charset="0"/>
              </a:rPr>
              <a:t>COMPREHENSION</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766085071"/>
              </p:ext>
            </p:extLst>
          </p:nvPr>
        </p:nvGraphicFramePr>
        <p:xfrm>
          <a:off x="180304" y="1050113"/>
          <a:ext cx="11871019" cy="5554081"/>
        </p:xfrm>
        <a:graphic>
          <a:graphicData uri="http://schemas.openxmlformats.org/drawingml/2006/table">
            <a:tbl>
              <a:tblPr firstRow="1" bandRow="1">
                <a:tableStyleId>{5C22544A-7EE6-4342-B048-85BDC9FD1C3A}</a:tableStyleId>
              </a:tblPr>
              <a:tblGrid>
                <a:gridCol w="5599173">
                  <a:extLst>
                    <a:ext uri="{9D8B030D-6E8A-4147-A177-3AD203B41FA5}">
                      <a16:colId xmlns:a16="http://schemas.microsoft.com/office/drawing/2014/main" val="20000"/>
                    </a:ext>
                  </a:extLst>
                </a:gridCol>
                <a:gridCol w="6271846">
                  <a:extLst>
                    <a:ext uri="{9D8B030D-6E8A-4147-A177-3AD203B41FA5}">
                      <a16:colId xmlns:a16="http://schemas.microsoft.com/office/drawing/2014/main" val="20001"/>
                    </a:ext>
                  </a:extLst>
                </a:gridCol>
              </a:tblGrid>
              <a:tr h="145642">
                <a:tc>
                  <a:txBody>
                    <a:bodyPr/>
                    <a:lstStyle/>
                    <a:p>
                      <a:pPr marL="0" indent="0" algn="ctr" defTabSz="914400" rtl="0" eaLnBrk="1" latinLnBrk="0" hangingPunct="1">
                        <a:lnSpc>
                          <a:spcPct val="90000"/>
                        </a:lnSpc>
                        <a:spcBef>
                          <a:spcPts val="1000"/>
                        </a:spcBef>
                        <a:buFont typeface="Arial" panose="020B0604020202020204" pitchFamily="34" charset="0"/>
                        <a:buNone/>
                      </a:pPr>
                      <a:r>
                        <a:rPr lang="en-GB" sz="4000" kern="1200" dirty="0">
                          <a:solidFill>
                            <a:srgbClr val="00B050"/>
                          </a:solidFill>
                          <a:latin typeface="Tw Cen MT" panose="020B0602020104020603" pitchFamily="34" charset="0"/>
                          <a:ea typeface="+mn-ea"/>
                          <a:cs typeface="+mn-cs"/>
                        </a:rPr>
                        <a:t>Strengths </a:t>
                      </a:r>
                      <a:endParaRPr lang="en-US" sz="4000" kern="1200" dirty="0">
                        <a:solidFill>
                          <a:srgbClr val="00B050"/>
                        </a:solidFill>
                        <a:latin typeface="Tw Cen MT" panose="020B0602020104020603" pitchFamily="34" charset="0"/>
                        <a:ea typeface="+mn-ea"/>
                        <a:cs typeface="+mn-cs"/>
                      </a:endParaRPr>
                    </a:p>
                  </a:txBody>
                  <a:tcPr>
                    <a:solidFill>
                      <a:schemeClr val="bg1"/>
                    </a:solidFill>
                  </a:tcPr>
                </a:tc>
                <a:tc>
                  <a:txBody>
                    <a:bodyPr/>
                    <a:lstStyle/>
                    <a:p>
                      <a:pPr marL="0" indent="0" algn="ctr" defTabSz="914400" rtl="0" eaLnBrk="1" latinLnBrk="0" hangingPunct="1">
                        <a:lnSpc>
                          <a:spcPct val="90000"/>
                        </a:lnSpc>
                        <a:spcBef>
                          <a:spcPts val="1000"/>
                        </a:spcBef>
                        <a:buFont typeface="Arial" panose="020B0604020202020204" pitchFamily="34" charset="0"/>
                        <a:buNone/>
                      </a:pPr>
                      <a:r>
                        <a:rPr lang="en-GB" sz="4000" b="1" kern="1200" dirty="0">
                          <a:solidFill>
                            <a:srgbClr val="FF0000"/>
                          </a:solidFill>
                          <a:latin typeface="Tw Cen MT" panose="020B0602020104020603" pitchFamily="34" charset="0"/>
                          <a:ea typeface="+mn-ea"/>
                          <a:cs typeface="+mn-cs"/>
                        </a:rPr>
                        <a:t>Weaknesses</a:t>
                      </a:r>
                      <a:endParaRPr lang="en-US" sz="4000" b="1" kern="1200" dirty="0">
                        <a:solidFill>
                          <a:srgbClr val="FF0000"/>
                        </a:solidFill>
                        <a:latin typeface="Tw Cen MT" panose="020B0602020104020603" pitchFamily="34" charset="0"/>
                        <a:ea typeface="+mn-ea"/>
                        <a:cs typeface="+mn-cs"/>
                      </a:endParaRPr>
                    </a:p>
                  </a:txBody>
                  <a:tcPr>
                    <a:solidFill>
                      <a:schemeClr val="bg1"/>
                    </a:solidFill>
                  </a:tcPr>
                </a:tc>
                <a:extLst>
                  <a:ext uri="{0D108BD9-81ED-4DB2-BD59-A6C34878D82A}">
                    <a16:rowId xmlns:a16="http://schemas.microsoft.com/office/drawing/2014/main" val="10000"/>
                  </a:ext>
                </a:extLst>
              </a:tr>
              <a:tr h="517499">
                <a:tc>
                  <a:txBody>
                    <a:bodyPr/>
                    <a:lstStyle/>
                    <a:p>
                      <a:pPr marL="0" indent="0">
                        <a:buFont typeface="+mj-lt"/>
                        <a:buNone/>
                      </a:pPr>
                      <a:r>
                        <a:rPr lang="en-GB" sz="2400" dirty="0">
                          <a:latin typeface="Tw Cen MT" panose="020B0602020104020603" pitchFamily="34" charset="0"/>
                        </a:rPr>
                        <a:t>Easy to comprehend</a:t>
                      </a:r>
                      <a:r>
                        <a:rPr lang="en-GB" sz="2400" baseline="0" dirty="0">
                          <a:latin typeface="Tw Cen MT" panose="020B0602020104020603" pitchFamily="34" charset="0"/>
                        </a:rPr>
                        <a:t> concept of happiness</a:t>
                      </a:r>
                      <a:endParaRPr lang="en-GB" sz="2400" dirty="0">
                        <a:latin typeface="Tw Cen MT" panose="020B0602020104020603" pitchFamily="34" charset="0"/>
                      </a:endParaRPr>
                    </a:p>
                  </a:txBody>
                  <a:tcPr/>
                </a:tc>
                <a:tc>
                  <a:txBody>
                    <a:bodyPr/>
                    <a:lstStyle/>
                    <a:p>
                      <a:r>
                        <a:rPr lang="en-GB" sz="2400" dirty="0">
                          <a:latin typeface="Tw Cen MT" panose="020B0602020104020603" pitchFamily="34" charset="0"/>
                        </a:rPr>
                        <a:t>“Essanyu” is luganda word</a:t>
                      </a:r>
                      <a:r>
                        <a:rPr lang="en-GB" sz="2400" baseline="0" dirty="0">
                          <a:latin typeface="Tw Cen MT" panose="020B0602020104020603" pitchFamily="34" charset="0"/>
                        </a:rPr>
                        <a:t> and in some locations like Arua, Kaberamaido and lira a few participants express a bias towards Buganda with the concept</a:t>
                      </a:r>
                      <a:endParaRPr lang="en-US" sz="2400" dirty="0">
                        <a:latin typeface="Tw Cen MT" panose="020B0602020104020603" pitchFamily="34" charset="0"/>
                      </a:endParaRPr>
                    </a:p>
                  </a:txBody>
                  <a:tcPr/>
                </a:tc>
                <a:extLst>
                  <a:ext uri="{0D108BD9-81ED-4DB2-BD59-A6C34878D82A}">
                    <a16:rowId xmlns:a16="http://schemas.microsoft.com/office/drawing/2014/main" val="10001"/>
                  </a:ext>
                </a:extLst>
              </a:tr>
              <a:tr h="870128">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GB" sz="2400" baseline="0" dirty="0">
                          <a:latin typeface="Tw Cen MT" panose="020B0602020104020603" pitchFamily="34" charset="0"/>
                        </a:rPr>
                        <a:t> Some bantu languages use almost similar words e.g. amasanyu in Lusoga</a:t>
                      </a:r>
                      <a:endParaRPr lang="en-US" sz="2400" dirty="0">
                        <a:latin typeface="Tw Cen MT" panose="020B0602020104020603" pitchFamily="34" charset="0"/>
                      </a:endParaRPr>
                    </a:p>
                  </a:txBody>
                  <a:tcPr/>
                </a:tc>
                <a:tc>
                  <a:txBody>
                    <a:bodyPr/>
                    <a:lstStyle/>
                    <a:p>
                      <a:endParaRPr lang="en-US" sz="2400" dirty="0">
                        <a:latin typeface="Tw Cen MT" panose="020B0602020104020603" pitchFamily="34" charset="0"/>
                      </a:endParaRPr>
                    </a:p>
                  </a:txBody>
                  <a:tcPr/>
                </a:tc>
                <a:extLst>
                  <a:ext uri="{0D108BD9-81ED-4DB2-BD59-A6C34878D82A}">
                    <a16:rowId xmlns:a16="http://schemas.microsoft.com/office/drawing/2014/main" val="10002"/>
                  </a:ext>
                </a:extLst>
              </a:tr>
              <a:tr h="620887">
                <a:tc>
                  <a:txBody>
                    <a:bodyPr/>
                    <a:lstStyle/>
                    <a:p>
                      <a:pPr marL="0" indent="0">
                        <a:buFont typeface="+mj-lt"/>
                        <a:buNone/>
                      </a:pPr>
                      <a:r>
                        <a:rPr lang="en-GB" sz="2400" baseline="0" dirty="0">
                          <a:latin typeface="Tw Cen MT" panose="020B0602020104020603" pitchFamily="34" charset="0"/>
                        </a:rPr>
                        <a:t>Translatable in  local languages.</a:t>
                      </a:r>
                      <a:endParaRPr lang="en-US" sz="2400" dirty="0">
                        <a:latin typeface="Tw Cen MT" panose="020B0602020104020603" pitchFamily="34" charset="0"/>
                      </a:endParaRPr>
                    </a:p>
                  </a:txBody>
                  <a:tcPr/>
                </a:tc>
                <a:tc>
                  <a:txBody>
                    <a:bodyPr/>
                    <a:lstStyle/>
                    <a:p>
                      <a:endParaRPr lang="en-US" sz="2400" dirty="0">
                        <a:latin typeface="Tw Cen MT" panose="020B0602020104020603" pitchFamily="34" charset="0"/>
                      </a:endParaRPr>
                    </a:p>
                  </a:txBody>
                  <a:tcPr/>
                </a:tc>
                <a:extLst>
                  <a:ext uri="{0D108BD9-81ED-4DB2-BD59-A6C34878D82A}">
                    <a16:rowId xmlns:a16="http://schemas.microsoft.com/office/drawing/2014/main" val="10003"/>
                  </a:ext>
                </a:extLst>
              </a:tr>
              <a:tr h="725206">
                <a:tc>
                  <a:txBody>
                    <a:bodyPr/>
                    <a:lstStyle/>
                    <a:p>
                      <a:pPr marL="0" indent="0">
                        <a:buFont typeface="+mj-lt"/>
                        <a:buNone/>
                      </a:pPr>
                      <a:r>
                        <a:rPr lang="en-GB" sz="2400" dirty="0">
                          <a:latin typeface="Tw Cen MT" panose="020B0602020104020603" pitchFamily="34" charset="0"/>
                        </a:rPr>
                        <a:t>Relatable as all categories of audience aspire for happiness</a:t>
                      </a:r>
                      <a:endParaRPr lang="en-US" sz="2400" dirty="0">
                        <a:latin typeface="Tw Cen MT" panose="020B0602020104020603" pitchFamily="34" charset="0"/>
                      </a:endParaRPr>
                    </a:p>
                  </a:txBody>
                  <a:tcPr/>
                </a:tc>
                <a:tc>
                  <a:txBody>
                    <a:bodyPr/>
                    <a:lstStyle/>
                    <a:p>
                      <a:endParaRPr lang="en-US" sz="2400" dirty="0">
                        <a:latin typeface="Tw Cen MT" panose="020B0602020104020603" pitchFamily="34" charset="0"/>
                      </a:endParaRPr>
                    </a:p>
                  </a:txBody>
                  <a:tcPr/>
                </a:tc>
                <a:extLst>
                  <a:ext uri="{0D108BD9-81ED-4DB2-BD59-A6C34878D82A}">
                    <a16:rowId xmlns:a16="http://schemas.microsoft.com/office/drawing/2014/main" val="10004"/>
                  </a:ext>
                </a:extLst>
              </a:tr>
              <a:tr h="522773">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GB" sz="2400" baseline="0" dirty="0">
                          <a:latin typeface="Tw Cen MT" panose="020B0602020104020603" pitchFamily="34" charset="0"/>
                        </a:rPr>
                        <a:t>Health a major ingredient for happiness </a:t>
                      </a:r>
                      <a:endParaRPr lang="en-US" sz="2400" dirty="0">
                        <a:latin typeface="Tw Cen MT" panose="020B0602020104020603" pitchFamily="34" charset="0"/>
                      </a:endParaRPr>
                    </a:p>
                  </a:txBody>
                  <a:tcPr/>
                </a:tc>
                <a:tc>
                  <a:txBody>
                    <a:bodyPr/>
                    <a:lstStyle/>
                    <a:p>
                      <a:endParaRPr lang="en-US" sz="2400" dirty="0">
                        <a:latin typeface="Tw Cen MT" panose="020B0602020104020603" pitchFamily="34" charset="0"/>
                      </a:endParaRPr>
                    </a:p>
                  </a:txBody>
                  <a:tcPr/>
                </a:tc>
                <a:extLst>
                  <a:ext uri="{0D108BD9-81ED-4DB2-BD59-A6C34878D82A}">
                    <a16:rowId xmlns:a16="http://schemas.microsoft.com/office/drawing/2014/main" val="10005"/>
                  </a:ext>
                </a:extLst>
              </a:tr>
              <a:tr h="522773">
                <a:tc>
                  <a: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endParaRPr lang="en-US" sz="2400" dirty="0">
                        <a:latin typeface="Tw Cen MT" panose="020B0602020104020603" pitchFamily="34" charset="0"/>
                      </a:endParaRPr>
                    </a:p>
                  </a:txBody>
                  <a:tcPr/>
                </a:tc>
                <a:tc>
                  <a:txBody>
                    <a:bodyPr/>
                    <a:lstStyle/>
                    <a:p>
                      <a:endParaRPr lang="en-US" sz="2400" dirty="0">
                        <a:latin typeface="Tw Cen MT" panose="020B0602020104020603" pitchFamily="34" charset="0"/>
                      </a:endParaRPr>
                    </a:p>
                  </a:txBody>
                  <a:tcPr/>
                </a:tc>
                <a:extLst>
                  <a:ext uri="{0D108BD9-81ED-4DB2-BD59-A6C34878D82A}">
                    <a16:rowId xmlns:a16="http://schemas.microsoft.com/office/drawing/2014/main" val="10006"/>
                  </a:ext>
                </a:extLst>
              </a:tr>
            </a:tbl>
          </a:graphicData>
        </a:graphic>
      </p:graphicFrame>
      <p:sp>
        <p:nvSpPr>
          <p:cNvPr id="7" name="Content Placeholder 2"/>
          <p:cNvSpPr txBox="1">
            <a:spLocks/>
          </p:cNvSpPr>
          <p:nvPr/>
        </p:nvSpPr>
        <p:spPr>
          <a:xfrm>
            <a:off x="2556292" y="17983"/>
            <a:ext cx="6447033" cy="6439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en-GB" sz="4400" dirty="0">
                <a:solidFill>
                  <a:srgbClr val="FF0000"/>
                </a:solidFill>
                <a:latin typeface="Tw Cen MT" panose="020B0602020104020603" pitchFamily="34" charset="0"/>
              </a:rPr>
              <a:t>Essanyu</a:t>
            </a:r>
          </a:p>
        </p:txBody>
      </p:sp>
    </p:spTree>
    <p:extLst>
      <p:ext uri="{BB962C8B-B14F-4D97-AF65-F5344CB8AC3E}">
        <p14:creationId xmlns:p14="http://schemas.microsoft.com/office/powerpoint/2010/main" val="13120234"/>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40;p22"/>
          <p:cNvPicPr preferRelativeResize="0"/>
          <p:nvPr/>
        </p:nvPicPr>
        <p:blipFill>
          <a:blip r:embed="rId3">
            <a:alphaModFix/>
          </a:blip>
          <a:stretch>
            <a:fillRect/>
          </a:stretch>
        </p:blipFill>
        <p:spPr>
          <a:xfrm>
            <a:off x="0" y="0"/>
            <a:ext cx="4607169" cy="6858000"/>
          </a:xfrm>
          <a:prstGeom prst="rect">
            <a:avLst/>
          </a:prstGeom>
          <a:noFill/>
          <a:ln>
            <a:noFill/>
          </a:ln>
        </p:spPr>
      </p:pic>
      <p:sp>
        <p:nvSpPr>
          <p:cNvPr id="6" name="Rectangle 5"/>
          <p:cNvSpPr/>
          <p:nvPr/>
        </p:nvSpPr>
        <p:spPr>
          <a:xfrm>
            <a:off x="4979573" y="3705145"/>
            <a:ext cx="7147774" cy="1617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endParaRPr lang="en-US"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A man and a child. Could be a father and son</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They are happy according to the facial expressions (Smiles)</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The man is standing behind the child</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He is watching over the child to make sure he goes ahead and succeeds</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Father is folding his hands because he knows that he has what it takes to raise the child</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Where is the mother? </a:t>
            </a:r>
          </a:p>
          <a:p>
            <a:pPr>
              <a:lnSpc>
                <a:spcPct val="150000"/>
              </a:lnSpc>
            </a:pPr>
            <a:r>
              <a:rPr lang="en-GB" sz="2400" i="1" dirty="0">
                <a:solidFill>
                  <a:prstClr val="black"/>
                </a:solidFill>
                <a:latin typeface="Tw Cen MT" panose="020B0602020104020603" pitchFamily="34" charset="0"/>
              </a:rPr>
              <a:t>“Women do more than men and deserve recognition in the picture” </a:t>
            </a:r>
            <a:r>
              <a:rPr lang="en-GB" sz="2400" dirty="0">
                <a:solidFill>
                  <a:prstClr val="black"/>
                </a:solidFill>
                <a:latin typeface="Tw Cen MT" panose="020B0602020104020603" pitchFamily="34" charset="0"/>
              </a:rPr>
              <a:t>female caretaker, Arua</a:t>
            </a:r>
          </a:p>
          <a:p>
            <a:pPr>
              <a:lnSpc>
                <a:spcPct val="150000"/>
              </a:lnSpc>
            </a:pPr>
            <a:endParaRPr lang="en-GB" sz="2400" dirty="0">
              <a:solidFill>
                <a:prstClr val="black"/>
              </a:solidFill>
              <a:latin typeface="Tw Cen MT" panose="020B0602020104020603" pitchFamily="34" charset="0"/>
            </a:endParaRPr>
          </a:p>
          <a:p>
            <a:pPr>
              <a:lnSpc>
                <a:spcPct val="150000"/>
              </a:lnSpc>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p:txBody>
      </p:sp>
    </p:spTree>
    <p:extLst>
      <p:ext uri="{BB962C8B-B14F-4D97-AF65-F5344CB8AC3E}">
        <p14:creationId xmlns:p14="http://schemas.microsoft.com/office/powerpoint/2010/main" val="1015822984"/>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0" y="397098"/>
            <a:ext cx="12191999" cy="82639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Tw Cen MT" panose="020B0602020104020603" pitchFamily="34" charset="0"/>
              </a:rPr>
              <a:t>Inferred Insights from Overall Analysis</a:t>
            </a:r>
          </a:p>
        </p:txBody>
      </p:sp>
      <p:graphicFrame>
        <p:nvGraphicFramePr>
          <p:cNvPr id="3" name="Table 2"/>
          <p:cNvGraphicFramePr>
            <a:graphicFrameLocks noGrp="1"/>
          </p:cNvGraphicFramePr>
          <p:nvPr>
            <p:extLst>
              <p:ext uri="{D42A27DB-BD31-4B8C-83A1-F6EECF244321}">
                <p14:modId xmlns:p14="http://schemas.microsoft.com/office/powerpoint/2010/main" val="1700379100"/>
              </p:ext>
            </p:extLst>
          </p:nvPr>
        </p:nvGraphicFramePr>
        <p:xfrm>
          <a:off x="117230" y="1303637"/>
          <a:ext cx="11922369" cy="5425409"/>
        </p:xfrm>
        <a:graphic>
          <a:graphicData uri="http://schemas.openxmlformats.org/drawingml/2006/table">
            <a:tbl>
              <a:tblPr firstRow="1" bandRow="1">
                <a:tableStyleId>{5C22544A-7EE6-4342-B048-85BDC9FD1C3A}</a:tableStyleId>
              </a:tblPr>
              <a:tblGrid>
                <a:gridCol w="3691937">
                  <a:extLst>
                    <a:ext uri="{9D8B030D-6E8A-4147-A177-3AD203B41FA5}">
                      <a16:colId xmlns:a16="http://schemas.microsoft.com/office/drawing/2014/main" val="20000"/>
                    </a:ext>
                  </a:extLst>
                </a:gridCol>
                <a:gridCol w="8230432">
                  <a:extLst>
                    <a:ext uri="{9D8B030D-6E8A-4147-A177-3AD203B41FA5}">
                      <a16:colId xmlns:a16="http://schemas.microsoft.com/office/drawing/2014/main" val="20001"/>
                    </a:ext>
                  </a:extLst>
                </a:gridCol>
              </a:tblGrid>
              <a:tr h="428372">
                <a:tc>
                  <a:txBody>
                    <a:bodyPr/>
                    <a:lstStyle/>
                    <a:p>
                      <a:pPr algn="ctr"/>
                      <a:r>
                        <a:rPr lang="en-US" dirty="0">
                          <a:latin typeface="Tw Cen MT" panose="020B0602020104020603" pitchFamily="34" charset="0"/>
                        </a:rPr>
                        <a:t>Aspect</a:t>
                      </a:r>
                    </a:p>
                  </a:txBody>
                  <a:tcPr/>
                </a:tc>
                <a:tc>
                  <a:txBody>
                    <a:bodyPr/>
                    <a:lstStyle/>
                    <a:p>
                      <a:pPr algn="ctr"/>
                      <a:r>
                        <a:rPr lang="en-US" dirty="0">
                          <a:latin typeface="Tw Cen MT" panose="020B0602020104020603" pitchFamily="34" charset="0"/>
                        </a:rPr>
                        <a:t>Insights</a:t>
                      </a:r>
                    </a:p>
                  </a:txBody>
                  <a:tcPr/>
                </a:tc>
                <a:extLst>
                  <a:ext uri="{0D108BD9-81ED-4DB2-BD59-A6C34878D82A}">
                    <a16:rowId xmlns:a16="http://schemas.microsoft.com/office/drawing/2014/main" val="10000"/>
                  </a:ext>
                </a:extLst>
              </a:tr>
              <a:tr h="4997037">
                <a:tc>
                  <a:txBody>
                    <a:bodyPr/>
                    <a:lstStyle/>
                    <a:p>
                      <a:r>
                        <a:rPr lang="en-US" b="1" dirty="0">
                          <a:solidFill>
                            <a:srgbClr val="FF0000"/>
                          </a:solidFill>
                          <a:latin typeface="Tw Cen MT" panose="020B0602020104020603" pitchFamily="34" charset="0"/>
                        </a:rPr>
                        <a:t>MESSAGING</a:t>
                      </a:r>
                    </a:p>
                  </a:txBody>
                  <a:tcPr/>
                </a:tc>
                <a:tc>
                  <a:txBody>
                    <a:bodyPr/>
                    <a:lstStyle/>
                    <a:p>
                      <a:pPr marL="0" indent="0">
                        <a:lnSpc>
                          <a:spcPct val="150000"/>
                        </a:lnSpc>
                        <a:buFont typeface="Arial" panose="020B0604020202020204" pitchFamily="34" charset="0"/>
                        <a:buNone/>
                      </a:pPr>
                      <a:r>
                        <a:rPr lang="en-GB" sz="2000" baseline="0" dirty="0">
                          <a:latin typeface="Tw Cen MT" panose="020B0602020104020603" pitchFamily="34" charset="0"/>
                        </a:rPr>
                        <a:t>Interpreted generally to mean;</a:t>
                      </a:r>
                      <a:endParaRPr lang="en-US" sz="2000" baseline="0" dirty="0">
                        <a:latin typeface="Tw Cen MT" panose="020B0602020104020603" pitchFamily="34" charset="0"/>
                      </a:endParaRPr>
                    </a:p>
                    <a:p>
                      <a:pPr marL="285750" indent="-285750">
                        <a:lnSpc>
                          <a:spcPct val="150000"/>
                        </a:lnSpc>
                        <a:buFont typeface="Arial" panose="020B0604020202020204" pitchFamily="34" charset="0"/>
                        <a:buChar char="•"/>
                      </a:pPr>
                      <a:r>
                        <a:rPr lang="en-GB" sz="2000" baseline="0" dirty="0">
                          <a:latin typeface="Tw Cen MT" panose="020B0602020104020603" pitchFamily="34" charset="0"/>
                        </a:rPr>
                        <a:t>The gentleman is happy to be a parent</a:t>
                      </a:r>
                    </a:p>
                    <a:p>
                      <a:pPr marL="0" indent="0" algn="ctr">
                        <a:lnSpc>
                          <a:spcPct val="150000"/>
                        </a:lnSpc>
                        <a:buFont typeface="Arial" panose="020B0604020202020204" pitchFamily="34" charset="0"/>
                        <a:buNone/>
                      </a:pPr>
                      <a:r>
                        <a:rPr lang="en-GB" sz="2000" i="1" baseline="0" dirty="0">
                          <a:latin typeface="Tw Cen MT" panose="020B0602020104020603" pitchFamily="34" charset="0"/>
                        </a:rPr>
                        <a:t>“Okuzaala Kujagaana” </a:t>
                      </a:r>
                      <a:r>
                        <a:rPr lang="en-GB" sz="2000" baseline="0" dirty="0">
                          <a:latin typeface="Tw Cen MT" panose="020B0602020104020603" pitchFamily="34" charset="0"/>
                        </a:rPr>
                        <a:t>Male participant, Kampala</a:t>
                      </a:r>
                    </a:p>
                    <a:p>
                      <a:pPr marL="285750" indent="-285750" algn="l" defTabSz="914400" rtl="0" eaLnBrk="1" latinLnBrk="0" hangingPunct="1">
                        <a:lnSpc>
                          <a:spcPct val="150000"/>
                        </a:lnSpc>
                        <a:buFont typeface="Arial" panose="020B0604020202020204" pitchFamily="34" charset="0"/>
                        <a:buChar char="•"/>
                      </a:pPr>
                      <a:r>
                        <a:rPr lang="en-GB" sz="2000" kern="1200" baseline="0" dirty="0">
                          <a:solidFill>
                            <a:schemeClr val="dk1"/>
                          </a:solidFill>
                          <a:latin typeface="Tw Cen MT" panose="020B0602020104020603" pitchFamily="34" charset="0"/>
                          <a:ea typeface="+mn-ea"/>
                          <a:cs typeface="+mn-cs"/>
                        </a:rPr>
                        <a:t>Joy attributed by a few that the child is healthy and not disabled</a:t>
                      </a:r>
                    </a:p>
                    <a:p>
                      <a:pPr marL="285750" indent="-285750" algn="l" defTabSz="914400" rtl="0" eaLnBrk="1" latinLnBrk="0" hangingPunct="1">
                        <a:lnSpc>
                          <a:spcPct val="150000"/>
                        </a:lnSpc>
                        <a:buFont typeface="Arial" panose="020B0604020202020204" pitchFamily="34" charset="0"/>
                        <a:buChar char="•"/>
                      </a:pPr>
                      <a:r>
                        <a:rPr lang="en-GB" sz="2000" kern="1200" baseline="0" dirty="0">
                          <a:solidFill>
                            <a:schemeClr val="dk1"/>
                          </a:solidFill>
                          <a:latin typeface="Tw Cen MT" panose="020B0602020104020603" pitchFamily="34" charset="0"/>
                          <a:ea typeface="+mn-ea"/>
                          <a:cs typeface="+mn-cs"/>
                        </a:rPr>
                        <a:t>Further attributed that the child is growing as they should through all stages without any issues</a:t>
                      </a:r>
                    </a:p>
                    <a:p>
                      <a:pPr marL="285750" indent="-285750" algn="l" defTabSz="914400" rtl="0" eaLnBrk="1" latinLnBrk="0" hangingPunct="1">
                        <a:lnSpc>
                          <a:spcPct val="150000"/>
                        </a:lnSpc>
                        <a:buFont typeface="Arial" panose="020B0604020202020204" pitchFamily="34" charset="0"/>
                        <a:buChar char="•"/>
                      </a:pPr>
                      <a:r>
                        <a:rPr lang="en-GB" sz="2000" kern="1200" baseline="0" dirty="0">
                          <a:solidFill>
                            <a:schemeClr val="dk1"/>
                          </a:solidFill>
                          <a:latin typeface="Tw Cen MT" panose="020B0602020104020603" pitchFamily="34" charset="0"/>
                          <a:ea typeface="+mn-ea"/>
                          <a:cs typeface="+mn-cs"/>
                        </a:rPr>
                        <a:t>Male participants also mentioned that they are able to provide for the child and that would be a reason to be happy</a:t>
                      </a:r>
                    </a:p>
                  </a:txBody>
                  <a:tcPr/>
                </a:tc>
                <a:extLst>
                  <a:ext uri="{0D108BD9-81ED-4DB2-BD59-A6C34878D82A}">
                    <a16:rowId xmlns:a16="http://schemas.microsoft.com/office/drawing/2014/main" val="10001"/>
                  </a:ext>
                </a:extLst>
              </a:tr>
            </a:tbl>
          </a:graphicData>
        </a:graphic>
      </p:graphicFrame>
      <p:sp>
        <p:nvSpPr>
          <p:cNvPr id="11" name="TextBox 10"/>
          <p:cNvSpPr txBox="1"/>
          <p:nvPr/>
        </p:nvSpPr>
        <p:spPr>
          <a:xfrm>
            <a:off x="368508" y="3368379"/>
            <a:ext cx="3160140" cy="830997"/>
          </a:xfrm>
          <a:prstGeom prst="rect">
            <a:avLst/>
          </a:prstGeom>
          <a:solidFill>
            <a:srgbClr val="FFFF00"/>
          </a:solidFill>
        </p:spPr>
        <p:txBody>
          <a:bodyPr wrap="square" rtlCol="0">
            <a:spAutoFit/>
          </a:bodyPr>
          <a:lstStyle/>
          <a:p>
            <a:pPr algn="ctr"/>
            <a:r>
              <a:rPr lang="en-GB" sz="2400" b="1" dirty="0">
                <a:solidFill>
                  <a:prstClr val="black"/>
                </a:solidFill>
              </a:rPr>
              <a:t>ESSANYU FOR PARENTHOOD</a:t>
            </a:r>
          </a:p>
        </p:txBody>
      </p:sp>
    </p:spTree>
    <p:extLst>
      <p:ext uri="{BB962C8B-B14F-4D97-AF65-F5344CB8AC3E}">
        <p14:creationId xmlns:p14="http://schemas.microsoft.com/office/powerpoint/2010/main" val="38661410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0" y="397098"/>
            <a:ext cx="12191999" cy="82639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Tw Cen MT" panose="020B0602020104020603" pitchFamily="34" charset="0"/>
              </a:rPr>
              <a:t>Inferred Insights from Overall Analysis</a:t>
            </a:r>
          </a:p>
        </p:txBody>
      </p:sp>
      <p:graphicFrame>
        <p:nvGraphicFramePr>
          <p:cNvPr id="3" name="Table 2"/>
          <p:cNvGraphicFramePr>
            <a:graphicFrameLocks noGrp="1"/>
          </p:cNvGraphicFramePr>
          <p:nvPr>
            <p:extLst>
              <p:ext uri="{D42A27DB-BD31-4B8C-83A1-F6EECF244321}">
                <p14:modId xmlns:p14="http://schemas.microsoft.com/office/powerpoint/2010/main" val="4209866384"/>
              </p:ext>
            </p:extLst>
          </p:nvPr>
        </p:nvGraphicFramePr>
        <p:xfrm>
          <a:off x="99732" y="1305383"/>
          <a:ext cx="11945815" cy="5532148"/>
        </p:xfrm>
        <a:graphic>
          <a:graphicData uri="http://schemas.openxmlformats.org/drawingml/2006/table">
            <a:tbl>
              <a:tblPr firstRow="1" bandRow="1">
                <a:tableStyleId>{5C22544A-7EE6-4342-B048-85BDC9FD1C3A}</a:tableStyleId>
              </a:tblPr>
              <a:tblGrid>
                <a:gridCol w="3200401">
                  <a:extLst>
                    <a:ext uri="{9D8B030D-6E8A-4147-A177-3AD203B41FA5}">
                      <a16:colId xmlns:a16="http://schemas.microsoft.com/office/drawing/2014/main" val="20000"/>
                    </a:ext>
                  </a:extLst>
                </a:gridCol>
                <a:gridCol w="8745414">
                  <a:extLst>
                    <a:ext uri="{9D8B030D-6E8A-4147-A177-3AD203B41FA5}">
                      <a16:colId xmlns:a16="http://schemas.microsoft.com/office/drawing/2014/main" val="20001"/>
                    </a:ext>
                  </a:extLst>
                </a:gridCol>
              </a:tblGrid>
              <a:tr h="397812">
                <a:tc>
                  <a:txBody>
                    <a:bodyPr/>
                    <a:lstStyle/>
                    <a:p>
                      <a:pPr algn="ctr"/>
                      <a:r>
                        <a:rPr lang="en-US" dirty="0">
                          <a:latin typeface="Tw Cen MT" panose="020B0602020104020603" pitchFamily="34" charset="0"/>
                        </a:rPr>
                        <a:t>Aspect</a:t>
                      </a:r>
                    </a:p>
                  </a:txBody>
                  <a:tcPr/>
                </a:tc>
                <a:tc>
                  <a:txBody>
                    <a:bodyPr/>
                    <a:lstStyle/>
                    <a:p>
                      <a:pPr algn="ctr"/>
                      <a:r>
                        <a:rPr lang="en-US" dirty="0">
                          <a:latin typeface="Tw Cen MT" panose="020B0602020104020603" pitchFamily="34" charset="0"/>
                        </a:rPr>
                        <a:t>Insights</a:t>
                      </a:r>
                    </a:p>
                  </a:txBody>
                  <a:tcPr/>
                </a:tc>
                <a:extLst>
                  <a:ext uri="{0D108BD9-81ED-4DB2-BD59-A6C34878D82A}">
                    <a16:rowId xmlns:a16="http://schemas.microsoft.com/office/drawing/2014/main" val="10000"/>
                  </a:ext>
                </a:extLst>
              </a:tr>
              <a:tr h="5134336">
                <a:tc>
                  <a:txBody>
                    <a:bodyPr/>
                    <a:lstStyle/>
                    <a:p>
                      <a:r>
                        <a:rPr lang="en-US" b="1" dirty="0">
                          <a:solidFill>
                            <a:srgbClr val="FF0000"/>
                          </a:solidFill>
                          <a:latin typeface="Tw Cen MT" panose="020B0602020104020603" pitchFamily="34" charset="0"/>
                        </a:rPr>
                        <a:t>MESSAGING</a:t>
                      </a:r>
                    </a:p>
                  </a:txBody>
                  <a:tcPr/>
                </a:tc>
                <a:tc>
                  <a:txBody>
                    <a:bodyPr/>
                    <a:lstStyle/>
                    <a:p>
                      <a:pPr marL="0" indent="0">
                        <a:lnSpc>
                          <a:spcPct val="150000"/>
                        </a:lnSpc>
                        <a:buFont typeface="Arial" panose="020B0604020202020204" pitchFamily="34" charset="0"/>
                        <a:buNone/>
                      </a:pPr>
                      <a:r>
                        <a:rPr lang="en-GB" sz="2000" baseline="0" dirty="0">
                          <a:latin typeface="Tw Cen MT" panose="020B0602020104020603" pitchFamily="34" charset="0"/>
                        </a:rPr>
                        <a:t>Interpreted generally to mean;</a:t>
                      </a:r>
                      <a:endParaRPr lang="en-US" sz="2000" baseline="0" dirty="0">
                        <a:latin typeface="Tw Cen MT" panose="020B0602020104020603" pitchFamily="34" charset="0"/>
                      </a:endParaRPr>
                    </a:p>
                    <a:p>
                      <a:pPr marL="285750" indent="-285750">
                        <a:lnSpc>
                          <a:spcPct val="150000"/>
                        </a:lnSpc>
                        <a:buFont typeface="Arial" panose="020B0604020202020204" pitchFamily="34" charset="0"/>
                        <a:buChar char="•"/>
                      </a:pPr>
                      <a:r>
                        <a:rPr lang="en-GB" sz="2000" baseline="0" dirty="0">
                          <a:latin typeface="Tw Cen MT" panose="020B0602020104020603" pitchFamily="34" charset="0"/>
                        </a:rPr>
                        <a:t>The father is happy about his son’s growth</a:t>
                      </a:r>
                      <a:endParaRPr lang="en-US" sz="2000" baseline="0" dirty="0">
                        <a:latin typeface="Tw Cen MT" panose="020B0602020104020603" pitchFamily="34" charset="0"/>
                      </a:endParaRPr>
                    </a:p>
                    <a:p>
                      <a:pPr marL="285750" indent="-285750">
                        <a:lnSpc>
                          <a:spcPct val="150000"/>
                        </a:lnSpc>
                        <a:buFont typeface="Arial" panose="020B0604020202020204" pitchFamily="34" charset="0"/>
                        <a:buChar char="•"/>
                      </a:pPr>
                      <a:r>
                        <a:rPr lang="en-GB" sz="2000" baseline="0" dirty="0">
                          <a:latin typeface="Tw Cen MT" panose="020B0602020104020603" pitchFamily="34" charset="0"/>
                        </a:rPr>
                        <a:t>He provides for and protects his son and he has done his best especially to make sure he sleeps under a mosquito net</a:t>
                      </a:r>
                    </a:p>
                    <a:p>
                      <a:pPr marL="285750" indent="-285750">
                        <a:lnSpc>
                          <a:spcPct val="150000"/>
                        </a:lnSpc>
                        <a:buFont typeface="Arial" panose="020B0604020202020204" pitchFamily="34" charset="0"/>
                        <a:buChar char="•"/>
                      </a:pPr>
                      <a:r>
                        <a:rPr lang="en-GB" sz="2000" baseline="0" dirty="0">
                          <a:latin typeface="Tw Cen MT" panose="020B0602020104020603" pitchFamily="34" charset="0"/>
                        </a:rPr>
                        <a:t>The father is sure of posterity as this must be his heir and he is happy that he is growing into a strong man while avoiding malaria</a:t>
                      </a:r>
                    </a:p>
                    <a:p>
                      <a:pPr marL="285750" indent="-285750">
                        <a:lnSpc>
                          <a:spcPct val="150000"/>
                        </a:lnSpc>
                        <a:buFont typeface="Arial" panose="020B0604020202020204" pitchFamily="34" charset="0"/>
                        <a:buChar char="•"/>
                      </a:pPr>
                      <a:r>
                        <a:rPr lang="en-GB" sz="2000" baseline="0" dirty="0">
                          <a:latin typeface="Tw Cen MT" panose="020B0602020104020603" pitchFamily="34" charset="0"/>
                        </a:rPr>
                        <a:t>The son is healthy and has physical strength of a ninja</a:t>
                      </a:r>
                    </a:p>
                    <a:p>
                      <a:pPr marL="285750" indent="-285750">
                        <a:lnSpc>
                          <a:spcPct val="150000"/>
                        </a:lnSpc>
                        <a:buFont typeface="Arial" panose="020B0604020202020204" pitchFamily="34" charset="0"/>
                        <a:buChar char="•"/>
                      </a:pPr>
                      <a:r>
                        <a:rPr lang="en-GB" sz="2000" baseline="0" dirty="0">
                          <a:latin typeface="Tw Cen MT" panose="020B0602020104020603" pitchFamily="34" charset="0"/>
                        </a:rPr>
                        <a:t>Some participants (Mostly female) however didn’t understand what a ‘ninja’ is</a:t>
                      </a:r>
                    </a:p>
                    <a:p>
                      <a:pPr marL="285750" indent="-285750">
                        <a:lnSpc>
                          <a:spcPct val="150000"/>
                        </a:lnSpc>
                        <a:buFont typeface="Arial" panose="020B0604020202020204" pitchFamily="34" charset="0"/>
                        <a:buChar char="•"/>
                      </a:pPr>
                      <a:r>
                        <a:rPr lang="en-GB" sz="2000" baseline="0" dirty="0">
                          <a:latin typeface="Tw Cen MT" panose="020B0602020104020603" pitchFamily="34" charset="0"/>
                        </a:rPr>
                        <a:t>Participants who understood what a ninja is, described the agility and precision of ninjas as seen in movies. They compared that the son was growing healthy and strong ready to navigate life like a ninja and the  father was happy about that</a:t>
                      </a:r>
                    </a:p>
                  </a:txBody>
                  <a:tcPr/>
                </a:tc>
                <a:extLst>
                  <a:ext uri="{0D108BD9-81ED-4DB2-BD59-A6C34878D82A}">
                    <a16:rowId xmlns:a16="http://schemas.microsoft.com/office/drawing/2014/main" val="10001"/>
                  </a:ext>
                </a:extLst>
              </a:tr>
            </a:tbl>
          </a:graphicData>
        </a:graphic>
      </p:graphicFrame>
      <p:sp>
        <p:nvSpPr>
          <p:cNvPr id="11" name="TextBox 10"/>
          <p:cNvSpPr txBox="1"/>
          <p:nvPr/>
        </p:nvSpPr>
        <p:spPr>
          <a:xfrm>
            <a:off x="216109" y="2512599"/>
            <a:ext cx="3160140" cy="1200329"/>
          </a:xfrm>
          <a:prstGeom prst="rect">
            <a:avLst/>
          </a:prstGeom>
          <a:solidFill>
            <a:srgbClr val="FFFF00"/>
          </a:solidFill>
        </p:spPr>
        <p:txBody>
          <a:bodyPr wrap="square" rtlCol="0">
            <a:spAutoFit/>
          </a:bodyPr>
          <a:lstStyle/>
          <a:p>
            <a:pPr algn="ctr"/>
            <a:r>
              <a:rPr lang="en-GB" sz="2400" b="1" dirty="0">
                <a:solidFill>
                  <a:prstClr val="black"/>
                </a:solidFill>
              </a:rPr>
              <a:t>I'M HAPPY SEEING MY BOY GROWING INTO A STRONG NINJA</a:t>
            </a:r>
          </a:p>
        </p:txBody>
      </p:sp>
      <p:sp>
        <p:nvSpPr>
          <p:cNvPr id="7" name="TextBox 6"/>
          <p:cNvSpPr txBox="1"/>
          <p:nvPr/>
        </p:nvSpPr>
        <p:spPr>
          <a:xfrm>
            <a:off x="216109" y="4142097"/>
            <a:ext cx="2905043" cy="1938992"/>
          </a:xfrm>
          <a:prstGeom prst="rect">
            <a:avLst/>
          </a:prstGeom>
          <a:solidFill>
            <a:srgbClr val="FFFF00"/>
          </a:solidFill>
        </p:spPr>
        <p:txBody>
          <a:bodyPr wrap="square" rtlCol="0">
            <a:spAutoFit/>
          </a:bodyPr>
          <a:lstStyle/>
          <a:p>
            <a:pPr algn="ctr"/>
            <a:r>
              <a:rPr lang="en-GB" sz="2400" b="1" dirty="0">
                <a:solidFill>
                  <a:prstClr val="black"/>
                </a:solidFill>
              </a:rPr>
              <a:t>IT PAYS TO KEEP YOUR SON SAFE FROM MALARIA UNDER A MOSQUITO NET</a:t>
            </a:r>
          </a:p>
        </p:txBody>
      </p:sp>
    </p:spTree>
    <p:extLst>
      <p:ext uri="{BB962C8B-B14F-4D97-AF65-F5344CB8AC3E}">
        <p14:creationId xmlns:p14="http://schemas.microsoft.com/office/powerpoint/2010/main" val="1461718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4172755" y="0"/>
            <a:ext cx="8019245" cy="685800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0" y="-6441"/>
            <a:ext cx="4172753"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6063" y="2770253"/>
            <a:ext cx="3966690" cy="652306"/>
          </a:xfrm>
        </p:spPr>
        <p:txBody>
          <a:bodyPr>
            <a:noAutofit/>
          </a:bodyPr>
          <a:lstStyle/>
          <a:p>
            <a:r>
              <a:rPr lang="en-US" dirty="0">
                <a:latin typeface="Tw Cen MT" panose="020B0602020104020603" pitchFamily="34" charset="0"/>
              </a:rPr>
              <a:t>INTRODUCTION</a:t>
            </a:r>
          </a:p>
        </p:txBody>
      </p:sp>
      <p:sp>
        <p:nvSpPr>
          <p:cNvPr id="3" name="Content Placeholder 2"/>
          <p:cNvSpPr>
            <a:spLocks noGrp="1"/>
          </p:cNvSpPr>
          <p:nvPr>
            <p:ph idx="1"/>
          </p:nvPr>
        </p:nvSpPr>
        <p:spPr>
          <a:xfrm>
            <a:off x="4378816" y="927278"/>
            <a:ext cx="7714446" cy="5092025"/>
          </a:xfrm>
        </p:spPr>
        <p:txBody>
          <a:bodyPr>
            <a:noAutofit/>
          </a:bodyPr>
          <a:lstStyle/>
          <a:p>
            <a:pPr marL="0" indent="0">
              <a:buNone/>
            </a:pPr>
            <a:r>
              <a:rPr lang="en-GB" sz="2400" dirty="0">
                <a:latin typeface="Tw Cen MT" panose="020B0602020104020603" pitchFamily="34" charset="0"/>
              </a:rPr>
              <a:t>USAID's Social and Behavior Change Activity (SBCA) is a five-year program implemented through a cooperative agreement between the United States Agency for International Development (USAID/Uganda) and Johns Hopkins Center for Communication Programs (CCP). The vision of USAID's Social and Behavior Change Activity is a Uganda where individuals and communities are not just healthy but resilient, supported by strong, adaptable systems and institutions to lead productive lives. </a:t>
            </a:r>
          </a:p>
          <a:p>
            <a:pPr marL="0" indent="0">
              <a:buNone/>
            </a:pPr>
            <a:r>
              <a:rPr lang="en-GB" sz="2400" dirty="0">
                <a:latin typeface="Tw Cen MT" panose="020B0602020104020603" pitchFamily="34" charset="0"/>
              </a:rPr>
              <a:t>The SBC Activity supports the Government of Uganda (GOU) and US government (USG) implementing partners to design and implement social and behavior change (SBC) initiatives that contribute towards a reduction in maternal and child mortality, malaria prevalence, total fertility rate, new HIV infections, and TB prevalence, and improved nutrition outcomes, resilience, SBC systems, and expertise.  </a:t>
            </a:r>
          </a:p>
        </p:txBody>
      </p:sp>
      <p:sp>
        <p:nvSpPr>
          <p:cNvPr id="7" name="Rectangle 6">
            <a:extLst>
              <a:ext uri="{FF2B5EF4-FFF2-40B4-BE49-F238E27FC236}">
                <a16:creationId xmlns:a16="http://schemas.microsoft.com/office/drawing/2014/main" id="{F5D53855-D2B6-CD40-929A-0BE0BEC95357}"/>
              </a:ext>
            </a:extLst>
          </p:cNvPr>
          <p:cNvSpPr/>
          <p:nvPr/>
        </p:nvSpPr>
        <p:spPr>
          <a:xfrm>
            <a:off x="485378" y="-62821"/>
            <a:ext cx="124220" cy="1325563"/>
          </a:xfrm>
          <a:prstGeom prst="rect">
            <a:avLst/>
          </a:prstGeom>
          <a:solidFill>
            <a:srgbClr val="FF661B"/>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15922671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979573" y="3705145"/>
            <a:ext cx="7147774" cy="1617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endParaRPr lang="en-US"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A young man and a pregnant woman</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They are both happy according to their smiles</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The woman is holding her back as she is nearing the time to give birth</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The man is responsible for the pregnancy because he is happy and looks ready t take care of the woman and child</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Participants also interpreted that the baby is healthy and they cant wait for the birth</a:t>
            </a:r>
          </a:p>
          <a:p>
            <a:pPr>
              <a:lnSpc>
                <a:spcPct val="150000"/>
              </a:lnSpc>
            </a:pPr>
            <a:endParaRPr lang="en-GB" sz="2400" dirty="0">
              <a:solidFill>
                <a:prstClr val="black"/>
              </a:solidFill>
              <a:latin typeface="Tw Cen MT" panose="020B0602020104020603" pitchFamily="34" charset="0"/>
            </a:endParaRPr>
          </a:p>
          <a:p>
            <a:pPr>
              <a:lnSpc>
                <a:spcPct val="150000"/>
              </a:lnSpc>
            </a:pPr>
            <a:endParaRPr lang="en-GB" sz="2400" dirty="0">
              <a:solidFill>
                <a:prstClr val="black"/>
              </a:solidFill>
              <a:latin typeface="Tw Cen MT" panose="020B0602020104020603" pitchFamily="34" charset="0"/>
            </a:endParaRPr>
          </a:p>
          <a:p>
            <a:pPr>
              <a:lnSpc>
                <a:spcPct val="150000"/>
              </a:lnSpc>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p:txBody>
      </p:sp>
      <p:pic>
        <p:nvPicPr>
          <p:cNvPr id="4" name="Google Shape;150;p23"/>
          <p:cNvPicPr preferRelativeResize="0"/>
          <p:nvPr/>
        </p:nvPicPr>
        <p:blipFill>
          <a:blip r:embed="rId4">
            <a:alphaModFix/>
          </a:blip>
          <a:stretch>
            <a:fillRect/>
          </a:stretch>
        </p:blipFill>
        <p:spPr>
          <a:xfrm>
            <a:off x="1" y="0"/>
            <a:ext cx="4460788" cy="6858000"/>
          </a:xfrm>
          <a:prstGeom prst="rect">
            <a:avLst/>
          </a:prstGeom>
          <a:noFill/>
          <a:ln>
            <a:noFill/>
          </a:ln>
        </p:spPr>
      </p:pic>
    </p:spTree>
    <p:extLst>
      <p:ext uri="{BB962C8B-B14F-4D97-AF65-F5344CB8AC3E}">
        <p14:creationId xmlns:p14="http://schemas.microsoft.com/office/powerpoint/2010/main" val="4177844004"/>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0" y="397098"/>
            <a:ext cx="12191999" cy="82639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Tw Cen MT" panose="020B0602020104020603" pitchFamily="34" charset="0"/>
              </a:rPr>
              <a:t>Inferred Insights from Overall Analysis</a:t>
            </a:r>
          </a:p>
        </p:txBody>
      </p:sp>
      <p:graphicFrame>
        <p:nvGraphicFramePr>
          <p:cNvPr id="3" name="Table 2"/>
          <p:cNvGraphicFramePr>
            <a:graphicFrameLocks noGrp="1"/>
          </p:cNvGraphicFramePr>
          <p:nvPr>
            <p:extLst>
              <p:ext uri="{D42A27DB-BD31-4B8C-83A1-F6EECF244321}">
                <p14:modId xmlns:p14="http://schemas.microsoft.com/office/powerpoint/2010/main" val="1147782686"/>
              </p:ext>
            </p:extLst>
          </p:nvPr>
        </p:nvGraphicFramePr>
        <p:xfrm>
          <a:off x="117230" y="1291280"/>
          <a:ext cx="11967678" cy="5499927"/>
        </p:xfrm>
        <a:graphic>
          <a:graphicData uri="http://schemas.openxmlformats.org/drawingml/2006/table">
            <a:tbl>
              <a:tblPr firstRow="1" bandRow="1">
                <a:tableStyleId>{5C22544A-7EE6-4342-B048-85BDC9FD1C3A}</a:tableStyleId>
              </a:tblPr>
              <a:tblGrid>
                <a:gridCol w="3516614">
                  <a:extLst>
                    <a:ext uri="{9D8B030D-6E8A-4147-A177-3AD203B41FA5}">
                      <a16:colId xmlns:a16="http://schemas.microsoft.com/office/drawing/2014/main" val="20000"/>
                    </a:ext>
                  </a:extLst>
                </a:gridCol>
                <a:gridCol w="8451064">
                  <a:extLst>
                    <a:ext uri="{9D8B030D-6E8A-4147-A177-3AD203B41FA5}">
                      <a16:colId xmlns:a16="http://schemas.microsoft.com/office/drawing/2014/main" val="20001"/>
                    </a:ext>
                  </a:extLst>
                </a:gridCol>
              </a:tblGrid>
              <a:tr h="428372">
                <a:tc>
                  <a:txBody>
                    <a:bodyPr/>
                    <a:lstStyle/>
                    <a:p>
                      <a:pPr algn="ctr"/>
                      <a:r>
                        <a:rPr lang="en-US" dirty="0">
                          <a:latin typeface="Tw Cen MT" panose="020B0602020104020603" pitchFamily="34" charset="0"/>
                        </a:rPr>
                        <a:t>Aspect</a:t>
                      </a:r>
                    </a:p>
                  </a:txBody>
                  <a:tcPr/>
                </a:tc>
                <a:tc>
                  <a:txBody>
                    <a:bodyPr/>
                    <a:lstStyle/>
                    <a:p>
                      <a:pPr algn="ctr"/>
                      <a:r>
                        <a:rPr lang="en-US" dirty="0">
                          <a:latin typeface="Tw Cen MT" panose="020B0602020104020603" pitchFamily="34" charset="0"/>
                        </a:rPr>
                        <a:t>Insights</a:t>
                      </a:r>
                    </a:p>
                  </a:txBody>
                  <a:tcPr/>
                </a:tc>
                <a:extLst>
                  <a:ext uri="{0D108BD9-81ED-4DB2-BD59-A6C34878D82A}">
                    <a16:rowId xmlns:a16="http://schemas.microsoft.com/office/drawing/2014/main" val="10000"/>
                  </a:ext>
                </a:extLst>
              </a:tr>
              <a:tr h="4997037">
                <a:tc>
                  <a:txBody>
                    <a:bodyPr/>
                    <a:lstStyle/>
                    <a:p>
                      <a:r>
                        <a:rPr lang="en-US" b="1" dirty="0">
                          <a:solidFill>
                            <a:srgbClr val="FF0000"/>
                          </a:solidFill>
                          <a:latin typeface="Tw Cen MT" panose="020B0602020104020603" pitchFamily="34" charset="0"/>
                        </a:rPr>
                        <a:t>MESSAGING</a:t>
                      </a:r>
                    </a:p>
                  </a:txBody>
                  <a:tcPr/>
                </a:tc>
                <a:tc>
                  <a:txBody>
                    <a:bodyPr/>
                    <a:lstStyle/>
                    <a:p>
                      <a:pPr marL="0" indent="0">
                        <a:lnSpc>
                          <a:spcPct val="150000"/>
                        </a:lnSpc>
                        <a:buFont typeface="Arial" panose="020B0604020202020204" pitchFamily="34" charset="0"/>
                        <a:buNone/>
                      </a:pPr>
                      <a:r>
                        <a:rPr lang="en-GB" sz="2000" baseline="0" dirty="0">
                          <a:latin typeface="Tw Cen MT" panose="020B0602020104020603" pitchFamily="34" charset="0"/>
                        </a:rPr>
                        <a:t>Interpreted generally to mean;</a:t>
                      </a:r>
                      <a:endParaRPr lang="en-US" sz="2000" baseline="0" dirty="0">
                        <a:latin typeface="Tw Cen MT" panose="020B0602020104020603" pitchFamily="34" charset="0"/>
                      </a:endParaRPr>
                    </a:p>
                    <a:p>
                      <a:pPr marL="285750" indent="-285750">
                        <a:lnSpc>
                          <a:spcPct val="150000"/>
                        </a:lnSpc>
                        <a:buFont typeface="Arial" panose="020B0604020202020204" pitchFamily="34" charset="0"/>
                        <a:buChar char="•"/>
                      </a:pPr>
                      <a:r>
                        <a:rPr lang="en-GB" sz="2000" baseline="0" dirty="0">
                          <a:latin typeface="Tw Cen MT" panose="020B0602020104020603" pitchFamily="34" charset="0"/>
                        </a:rPr>
                        <a:t>The couple is happy to be pregnant</a:t>
                      </a:r>
                    </a:p>
                    <a:p>
                      <a:pPr marL="285750" indent="-285750" algn="l" defTabSz="914400" rtl="0" eaLnBrk="1" latinLnBrk="0" hangingPunct="1">
                        <a:lnSpc>
                          <a:spcPct val="150000"/>
                        </a:lnSpc>
                        <a:buFont typeface="Arial" panose="020B0604020202020204" pitchFamily="34" charset="0"/>
                        <a:buChar char="•"/>
                      </a:pPr>
                      <a:r>
                        <a:rPr lang="en-GB" sz="2000" kern="1200" baseline="0" dirty="0">
                          <a:solidFill>
                            <a:schemeClr val="dk1"/>
                          </a:solidFill>
                          <a:latin typeface="Tw Cen MT" panose="020B0602020104020603" pitchFamily="34" charset="0"/>
                          <a:ea typeface="+mn-ea"/>
                          <a:cs typeface="+mn-cs"/>
                        </a:rPr>
                        <a:t>Not every couple can get pregnant and this is a reason to be happy for this couple</a:t>
                      </a:r>
                    </a:p>
                    <a:p>
                      <a:pPr marL="285750" indent="-285750" algn="l" defTabSz="914400" rtl="0" eaLnBrk="1" latinLnBrk="0" hangingPunct="1">
                        <a:lnSpc>
                          <a:spcPct val="150000"/>
                        </a:lnSpc>
                        <a:buFont typeface="Arial" panose="020B0604020202020204" pitchFamily="34" charset="0"/>
                        <a:buChar char="•"/>
                      </a:pPr>
                      <a:r>
                        <a:rPr lang="en-GB" sz="2000" kern="1200" baseline="0" dirty="0">
                          <a:solidFill>
                            <a:schemeClr val="dk1"/>
                          </a:solidFill>
                          <a:latin typeface="Tw Cen MT" panose="020B0602020104020603" pitchFamily="34" charset="0"/>
                          <a:ea typeface="+mn-ea"/>
                          <a:cs typeface="+mn-cs"/>
                        </a:rPr>
                        <a:t>Further attributed that the child is growing as they should through all stages without any issues</a:t>
                      </a:r>
                    </a:p>
                    <a:p>
                      <a:pPr marL="285750" indent="-285750" algn="l" defTabSz="914400" rtl="0" eaLnBrk="1" latinLnBrk="0" hangingPunct="1">
                        <a:lnSpc>
                          <a:spcPct val="150000"/>
                        </a:lnSpc>
                        <a:buFont typeface="Arial" panose="020B0604020202020204" pitchFamily="34" charset="0"/>
                        <a:buChar char="•"/>
                      </a:pPr>
                      <a:r>
                        <a:rPr lang="en-GB" sz="2000" kern="1200" baseline="0" dirty="0">
                          <a:solidFill>
                            <a:schemeClr val="dk1"/>
                          </a:solidFill>
                          <a:latin typeface="Tw Cen MT" panose="020B0602020104020603" pitchFamily="34" charset="0"/>
                          <a:ea typeface="+mn-ea"/>
                          <a:cs typeface="+mn-cs"/>
                        </a:rPr>
                        <a:t>Male participants also mentioned that they are able to provide for the child and that would be a reason to be happy</a:t>
                      </a:r>
                    </a:p>
                    <a:p>
                      <a:pPr marL="285750" indent="-285750" algn="l" defTabSz="914400" rtl="0" eaLnBrk="1" latinLnBrk="0" hangingPunct="1">
                        <a:lnSpc>
                          <a:spcPct val="150000"/>
                        </a:lnSpc>
                        <a:buFont typeface="Arial" panose="020B0604020202020204" pitchFamily="34" charset="0"/>
                        <a:buChar char="•"/>
                      </a:pPr>
                      <a:r>
                        <a:rPr lang="en-GB" sz="2000" kern="1200" baseline="0" dirty="0">
                          <a:solidFill>
                            <a:schemeClr val="dk1"/>
                          </a:solidFill>
                          <a:latin typeface="Tw Cen MT" panose="020B0602020104020603" pitchFamily="34" charset="0"/>
                          <a:ea typeface="+mn-ea"/>
                          <a:cs typeface="+mn-cs"/>
                        </a:rPr>
                        <a:t>A few participants also noted that being of age, married, done with education would contribute to this happiness as they wouldn’t face any social stigma because they are expecting a child</a:t>
                      </a:r>
                    </a:p>
                  </a:txBody>
                  <a:tcPr/>
                </a:tc>
                <a:extLst>
                  <a:ext uri="{0D108BD9-81ED-4DB2-BD59-A6C34878D82A}">
                    <a16:rowId xmlns:a16="http://schemas.microsoft.com/office/drawing/2014/main" val="10001"/>
                  </a:ext>
                </a:extLst>
              </a:tr>
            </a:tbl>
          </a:graphicData>
        </a:graphic>
      </p:graphicFrame>
      <p:sp>
        <p:nvSpPr>
          <p:cNvPr id="11" name="TextBox 10"/>
          <p:cNvSpPr txBox="1"/>
          <p:nvPr/>
        </p:nvSpPr>
        <p:spPr>
          <a:xfrm>
            <a:off x="368508" y="3368379"/>
            <a:ext cx="3160140" cy="830997"/>
          </a:xfrm>
          <a:prstGeom prst="rect">
            <a:avLst/>
          </a:prstGeom>
          <a:solidFill>
            <a:srgbClr val="FFFF00"/>
          </a:solidFill>
        </p:spPr>
        <p:txBody>
          <a:bodyPr wrap="square" rtlCol="0">
            <a:spAutoFit/>
          </a:bodyPr>
          <a:lstStyle/>
          <a:p>
            <a:pPr algn="ctr"/>
            <a:r>
              <a:rPr lang="en-GB" sz="2400" b="1" dirty="0">
                <a:solidFill>
                  <a:prstClr val="black"/>
                </a:solidFill>
              </a:rPr>
              <a:t>ESSANYU FOR PREGNANCY</a:t>
            </a:r>
          </a:p>
        </p:txBody>
      </p:sp>
    </p:spTree>
    <p:extLst>
      <p:ext uri="{BB962C8B-B14F-4D97-AF65-F5344CB8AC3E}">
        <p14:creationId xmlns:p14="http://schemas.microsoft.com/office/powerpoint/2010/main" val="7501128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0" y="397098"/>
            <a:ext cx="12191999" cy="82639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Tw Cen MT" panose="020B0602020104020603" pitchFamily="34" charset="0"/>
              </a:rPr>
              <a:t>Inferred Insights from Overall Analysis</a:t>
            </a:r>
          </a:p>
        </p:txBody>
      </p:sp>
      <p:graphicFrame>
        <p:nvGraphicFramePr>
          <p:cNvPr id="3" name="Table 2"/>
          <p:cNvGraphicFramePr>
            <a:graphicFrameLocks noGrp="1"/>
          </p:cNvGraphicFramePr>
          <p:nvPr>
            <p:extLst>
              <p:ext uri="{D42A27DB-BD31-4B8C-83A1-F6EECF244321}">
                <p14:modId xmlns:p14="http://schemas.microsoft.com/office/powerpoint/2010/main" val="2881248786"/>
              </p:ext>
            </p:extLst>
          </p:nvPr>
        </p:nvGraphicFramePr>
        <p:xfrm>
          <a:off x="99732" y="1317740"/>
          <a:ext cx="11985176" cy="5466120"/>
        </p:xfrm>
        <a:graphic>
          <a:graphicData uri="http://schemas.openxmlformats.org/drawingml/2006/table">
            <a:tbl>
              <a:tblPr firstRow="1" bandRow="1">
                <a:tableStyleId>{5C22544A-7EE6-4342-B048-85BDC9FD1C3A}</a:tableStyleId>
              </a:tblPr>
              <a:tblGrid>
                <a:gridCol w="3210946">
                  <a:extLst>
                    <a:ext uri="{9D8B030D-6E8A-4147-A177-3AD203B41FA5}">
                      <a16:colId xmlns:a16="http://schemas.microsoft.com/office/drawing/2014/main" val="20000"/>
                    </a:ext>
                  </a:extLst>
                </a:gridCol>
                <a:gridCol w="8774230">
                  <a:extLst>
                    <a:ext uri="{9D8B030D-6E8A-4147-A177-3AD203B41FA5}">
                      <a16:colId xmlns:a16="http://schemas.microsoft.com/office/drawing/2014/main" val="20001"/>
                    </a:ext>
                  </a:extLst>
                </a:gridCol>
              </a:tblGrid>
              <a:tr h="393064">
                <a:tc>
                  <a:txBody>
                    <a:bodyPr/>
                    <a:lstStyle/>
                    <a:p>
                      <a:pPr algn="ctr"/>
                      <a:r>
                        <a:rPr lang="en-US" dirty="0">
                          <a:latin typeface="Tw Cen MT" panose="020B0602020104020603" pitchFamily="34" charset="0"/>
                        </a:rPr>
                        <a:t>Aspect</a:t>
                      </a:r>
                    </a:p>
                  </a:txBody>
                  <a:tcPr/>
                </a:tc>
                <a:tc>
                  <a:txBody>
                    <a:bodyPr/>
                    <a:lstStyle/>
                    <a:p>
                      <a:pPr algn="ctr"/>
                      <a:r>
                        <a:rPr lang="en-US" dirty="0">
                          <a:latin typeface="Tw Cen MT" panose="020B0602020104020603" pitchFamily="34" charset="0"/>
                        </a:rPr>
                        <a:t>Insights</a:t>
                      </a:r>
                    </a:p>
                  </a:txBody>
                  <a:tcPr/>
                </a:tc>
                <a:extLst>
                  <a:ext uri="{0D108BD9-81ED-4DB2-BD59-A6C34878D82A}">
                    <a16:rowId xmlns:a16="http://schemas.microsoft.com/office/drawing/2014/main" val="10000"/>
                  </a:ext>
                </a:extLst>
              </a:tr>
              <a:tr h="5073056">
                <a:tc>
                  <a:txBody>
                    <a:bodyPr/>
                    <a:lstStyle/>
                    <a:p>
                      <a:r>
                        <a:rPr lang="en-US" b="1" dirty="0">
                          <a:solidFill>
                            <a:srgbClr val="FF0000"/>
                          </a:solidFill>
                          <a:latin typeface="Tw Cen MT" panose="020B0602020104020603" pitchFamily="34" charset="0"/>
                        </a:rPr>
                        <a:t>MESSAGING</a:t>
                      </a:r>
                    </a:p>
                  </a:txBody>
                  <a:tcPr/>
                </a:tc>
                <a:tc>
                  <a:txBody>
                    <a:bodyPr/>
                    <a:lstStyle/>
                    <a:p>
                      <a:pPr marL="0" indent="0">
                        <a:lnSpc>
                          <a:spcPct val="150000"/>
                        </a:lnSpc>
                        <a:buFont typeface="Arial" panose="020B0604020202020204" pitchFamily="34" charset="0"/>
                        <a:buNone/>
                      </a:pPr>
                      <a:r>
                        <a:rPr lang="en-GB" sz="2000" baseline="0" dirty="0">
                          <a:latin typeface="Tw Cen MT" panose="020B0602020104020603" pitchFamily="34" charset="0"/>
                        </a:rPr>
                        <a:t>Interpreted generally to mean;</a:t>
                      </a:r>
                      <a:endParaRPr lang="en-US" sz="2000" baseline="0" dirty="0">
                        <a:latin typeface="Tw Cen MT" panose="020B0602020104020603" pitchFamily="34" charset="0"/>
                      </a:endParaRPr>
                    </a:p>
                    <a:p>
                      <a:pPr marL="285750" indent="-285750">
                        <a:lnSpc>
                          <a:spcPct val="150000"/>
                        </a:lnSpc>
                        <a:buFont typeface="Arial" panose="020B0604020202020204" pitchFamily="34" charset="0"/>
                        <a:buChar char="•"/>
                      </a:pPr>
                      <a:r>
                        <a:rPr lang="en-GB" sz="2000" baseline="0" dirty="0">
                          <a:latin typeface="Tw Cen MT" panose="020B0602020104020603" pitchFamily="34" charset="0"/>
                        </a:rPr>
                        <a:t>The couple is happy about the baby that they are expecting</a:t>
                      </a:r>
                      <a:endParaRPr lang="en-US" sz="2000" baseline="0" dirty="0">
                        <a:latin typeface="Tw Cen MT" panose="020B0602020104020603" pitchFamily="34" charset="0"/>
                      </a:endParaRPr>
                    </a:p>
                    <a:p>
                      <a:pPr marL="285750" indent="-285750">
                        <a:lnSpc>
                          <a:spcPct val="150000"/>
                        </a:lnSpc>
                        <a:buFont typeface="Arial" panose="020B0604020202020204" pitchFamily="34" charset="0"/>
                        <a:buChar char="•"/>
                      </a:pPr>
                      <a:r>
                        <a:rPr lang="en-GB" sz="2000" baseline="0" dirty="0">
                          <a:latin typeface="Tw Cen MT" panose="020B0602020104020603" pitchFamily="34" charset="0"/>
                        </a:rPr>
                        <a:t>They are happy because they have confirmed that their baby is healthy as they occasionally go for antenatal care </a:t>
                      </a:r>
                    </a:p>
                    <a:p>
                      <a:pPr marL="285750" indent="-285750">
                        <a:lnSpc>
                          <a:spcPct val="150000"/>
                        </a:lnSpc>
                        <a:buFont typeface="Arial" panose="020B0604020202020204" pitchFamily="34" charset="0"/>
                        <a:buChar char="•"/>
                      </a:pPr>
                      <a:r>
                        <a:rPr lang="en-GB" sz="2000" baseline="0" dirty="0">
                          <a:latin typeface="Tw Cen MT" panose="020B0602020104020603" pitchFamily="34" charset="0"/>
                        </a:rPr>
                        <a:t>The are sure that they will give birth to a healthy baby and it will come out well. They expect the baby to be born at a health centre which ensures that the baby will come out well</a:t>
                      </a:r>
                    </a:p>
                    <a:p>
                      <a:pPr marL="285750" indent="-285750">
                        <a:lnSpc>
                          <a:spcPct val="150000"/>
                        </a:lnSpc>
                        <a:buFont typeface="Arial" panose="020B0604020202020204" pitchFamily="34" charset="0"/>
                        <a:buChar char="•"/>
                      </a:pPr>
                      <a:r>
                        <a:rPr lang="en-GB" sz="2000" baseline="0" dirty="0">
                          <a:latin typeface="Tw Cen MT" panose="020B0602020104020603" pitchFamily="34" charset="0"/>
                        </a:rPr>
                        <a:t>There is an advantage to take care of pregnancy and in going to the health centre early for check-ups</a:t>
                      </a:r>
                    </a:p>
                    <a:p>
                      <a:pPr marL="285750" indent="-285750">
                        <a:lnSpc>
                          <a:spcPct val="150000"/>
                        </a:lnSpc>
                        <a:buFont typeface="Arial" panose="020B0604020202020204" pitchFamily="34" charset="0"/>
                        <a:buChar char="•"/>
                      </a:pPr>
                      <a:r>
                        <a:rPr lang="en-GB" sz="2000" baseline="0" dirty="0">
                          <a:latin typeface="Tw Cen MT" panose="020B0602020104020603" pitchFamily="34" charset="0"/>
                        </a:rPr>
                        <a:t>A few participants however expressed that starting the second phrase with </a:t>
                      </a:r>
                      <a:r>
                        <a:rPr lang="en-GB" sz="2000" i="1" baseline="0" dirty="0">
                          <a:latin typeface="Tw Cen MT" panose="020B0602020104020603" pitchFamily="34" charset="0"/>
                        </a:rPr>
                        <a:t>“it pays…” </a:t>
                      </a:r>
                      <a:r>
                        <a:rPr lang="en-GB" sz="2000" baseline="0" dirty="0">
                          <a:latin typeface="Tw Cen MT" panose="020B0602020104020603" pitchFamily="34" charset="0"/>
                        </a:rPr>
                        <a:t>was confusing as some thought there was financial benefit attached</a:t>
                      </a:r>
                    </a:p>
                  </a:txBody>
                  <a:tcPr/>
                </a:tc>
                <a:extLst>
                  <a:ext uri="{0D108BD9-81ED-4DB2-BD59-A6C34878D82A}">
                    <a16:rowId xmlns:a16="http://schemas.microsoft.com/office/drawing/2014/main" val="10001"/>
                  </a:ext>
                </a:extLst>
              </a:tr>
            </a:tbl>
          </a:graphicData>
        </a:graphic>
      </p:graphicFrame>
      <p:sp>
        <p:nvSpPr>
          <p:cNvPr id="11" name="TextBox 10"/>
          <p:cNvSpPr txBox="1"/>
          <p:nvPr/>
        </p:nvSpPr>
        <p:spPr>
          <a:xfrm>
            <a:off x="154324" y="2590370"/>
            <a:ext cx="3058432" cy="1569660"/>
          </a:xfrm>
          <a:prstGeom prst="rect">
            <a:avLst/>
          </a:prstGeom>
          <a:solidFill>
            <a:srgbClr val="FFFF00"/>
          </a:solidFill>
        </p:spPr>
        <p:txBody>
          <a:bodyPr wrap="square" rtlCol="0">
            <a:spAutoFit/>
          </a:bodyPr>
          <a:lstStyle/>
          <a:p>
            <a:pPr algn="ctr"/>
            <a:r>
              <a:rPr lang="en-GB" sz="2400" b="1" dirty="0">
                <a:solidFill>
                  <a:prstClr val="black"/>
                </a:solidFill>
              </a:rPr>
              <a:t>WE’RE HAPPY KNOWING OUR KA-BABY IS COMING OUT HEALTHY</a:t>
            </a:r>
          </a:p>
        </p:txBody>
      </p:sp>
      <p:sp>
        <p:nvSpPr>
          <p:cNvPr id="7" name="TextBox 6"/>
          <p:cNvSpPr txBox="1"/>
          <p:nvPr/>
        </p:nvSpPr>
        <p:spPr>
          <a:xfrm>
            <a:off x="166681" y="4412459"/>
            <a:ext cx="3058432" cy="1938992"/>
          </a:xfrm>
          <a:prstGeom prst="rect">
            <a:avLst/>
          </a:prstGeom>
          <a:solidFill>
            <a:srgbClr val="FFFF00"/>
          </a:solidFill>
        </p:spPr>
        <p:txBody>
          <a:bodyPr wrap="square" rtlCol="0">
            <a:spAutoFit/>
          </a:bodyPr>
          <a:lstStyle/>
          <a:p>
            <a:pPr algn="ctr"/>
            <a:r>
              <a:rPr lang="en-GB" sz="2400" b="1" dirty="0">
                <a:solidFill>
                  <a:prstClr val="black"/>
                </a:solidFill>
              </a:rPr>
              <a:t>IT PAYS TO TAKE GOOD CARE OF YOUR PREGNANCY BY GOING FOR EARLY CHECK-UPS</a:t>
            </a:r>
          </a:p>
        </p:txBody>
      </p:sp>
    </p:spTree>
    <p:extLst>
      <p:ext uri="{BB962C8B-B14F-4D97-AF65-F5344CB8AC3E}">
        <p14:creationId xmlns:p14="http://schemas.microsoft.com/office/powerpoint/2010/main" val="30926345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979573" y="4211777"/>
            <a:ext cx="7147774" cy="1617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endParaRPr lang="en-US"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A young man and woman</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Could be boyfriend and girlfriend especially due to how he is holding her</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They are both happy according to their facial expressions</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They are in love and most likely in a romantic relationship</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They look like university lovebirds</a:t>
            </a:r>
          </a:p>
          <a:p>
            <a:pPr>
              <a:lnSpc>
                <a:spcPct val="150000"/>
              </a:lnSpc>
            </a:pPr>
            <a:endParaRPr lang="en-GB" sz="2400" dirty="0">
              <a:solidFill>
                <a:prstClr val="black"/>
              </a:solidFill>
              <a:latin typeface="Tw Cen MT" panose="020B0602020104020603" pitchFamily="34" charset="0"/>
            </a:endParaRPr>
          </a:p>
          <a:p>
            <a:pPr>
              <a:lnSpc>
                <a:spcPct val="150000"/>
              </a:lnSpc>
            </a:pPr>
            <a:endParaRPr lang="en-GB" sz="2400" dirty="0">
              <a:solidFill>
                <a:prstClr val="black"/>
              </a:solidFill>
              <a:latin typeface="Tw Cen MT" panose="020B0602020104020603" pitchFamily="34" charset="0"/>
            </a:endParaRPr>
          </a:p>
          <a:p>
            <a:pPr>
              <a:lnSpc>
                <a:spcPct val="150000"/>
              </a:lnSpc>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p:txBody>
      </p:sp>
      <p:pic>
        <p:nvPicPr>
          <p:cNvPr id="7" name="Google Shape;160;p24"/>
          <p:cNvPicPr preferRelativeResize="0"/>
          <p:nvPr/>
        </p:nvPicPr>
        <p:blipFill>
          <a:blip r:embed="rId4">
            <a:alphaModFix/>
          </a:blip>
          <a:stretch>
            <a:fillRect/>
          </a:stretch>
        </p:blipFill>
        <p:spPr>
          <a:xfrm>
            <a:off x="1" y="0"/>
            <a:ext cx="4609070" cy="6858000"/>
          </a:xfrm>
          <a:prstGeom prst="rect">
            <a:avLst/>
          </a:prstGeom>
          <a:noFill/>
          <a:ln>
            <a:noFill/>
          </a:ln>
        </p:spPr>
      </p:pic>
    </p:spTree>
    <p:extLst>
      <p:ext uri="{BB962C8B-B14F-4D97-AF65-F5344CB8AC3E}">
        <p14:creationId xmlns:p14="http://schemas.microsoft.com/office/powerpoint/2010/main" val="1231564521"/>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0" y="397098"/>
            <a:ext cx="12191999" cy="82639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Tw Cen MT" panose="020B0602020104020603" pitchFamily="34" charset="0"/>
              </a:rPr>
              <a:t>Inferred Insights from Overall Analysis</a:t>
            </a:r>
          </a:p>
        </p:txBody>
      </p:sp>
      <p:graphicFrame>
        <p:nvGraphicFramePr>
          <p:cNvPr id="3" name="Table 2"/>
          <p:cNvGraphicFramePr>
            <a:graphicFrameLocks noGrp="1"/>
          </p:cNvGraphicFramePr>
          <p:nvPr>
            <p:extLst>
              <p:ext uri="{D42A27DB-BD31-4B8C-83A1-F6EECF244321}">
                <p14:modId xmlns:p14="http://schemas.microsoft.com/office/powerpoint/2010/main" val="2933410267"/>
              </p:ext>
            </p:extLst>
          </p:nvPr>
        </p:nvGraphicFramePr>
        <p:xfrm>
          <a:off x="117230" y="1291280"/>
          <a:ext cx="11967678" cy="5425409"/>
        </p:xfrm>
        <a:graphic>
          <a:graphicData uri="http://schemas.openxmlformats.org/drawingml/2006/table">
            <a:tbl>
              <a:tblPr firstRow="1" bandRow="1">
                <a:tableStyleId>{5C22544A-7EE6-4342-B048-85BDC9FD1C3A}</a:tableStyleId>
              </a:tblPr>
              <a:tblGrid>
                <a:gridCol w="3516614">
                  <a:extLst>
                    <a:ext uri="{9D8B030D-6E8A-4147-A177-3AD203B41FA5}">
                      <a16:colId xmlns:a16="http://schemas.microsoft.com/office/drawing/2014/main" val="20000"/>
                    </a:ext>
                  </a:extLst>
                </a:gridCol>
                <a:gridCol w="8451064">
                  <a:extLst>
                    <a:ext uri="{9D8B030D-6E8A-4147-A177-3AD203B41FA5}">
                      <a16:colId xmlns:a16="http://schemas.microsoft.com/office/drawing/2014/main" val="20001"/>
                    </a:ext>
                  </a:extLst>
                </a:gridCol>
              </a:tblGrid>
              <a:tr h="428372">
                <a:tc>
                  <a:txBody>
                    <a:bodyPr/>
                    <a:lstStyle/>
                    <a:p>
                      <a:pPr algn="ctr"/>
                      <a:r>
                        <a:rPr lang="en-US" dirty="0">
                          <a:latin typeface="Tw Cen MT" panose="020B0602020104020603" pitchFamily="34" charset="0"/>
                        </a:rPr>
                        <a:t>Aspect</a:t>
                      </a:r>
                    </a:p>
                  </a:txBody>
                  <a:tcPr/>
                </a:tc>
                <a:tc>
                  <a:txBody>
                    <a:bodyPr/>
                    <a:lstStyle/>
                    <a:p>
                      <a:pPr algn="ctr"/>
                      <a:r>
                        <a:rPr lang="en-US" dirty="0">
                          <a:latin typeface="Tw Cen MT" panose="020B0602020104020603" pitchFamily="34" charset="0"/>
                        </a:rPr>
                        <a:t>Insights</a:t>
                      </a:r>
                    </a:p>
                  </a:txBody>
                  <a:tcPr/>
                </a:tc>
                <a:extLst>
                  <a:ext uri="{0D108BD9-81ED-4DB2-BD59-A6C34878D82A}">
                    <a16:rowId xmlns:a16="http://schemas.microsoft.com/office/drawing/2014/main" val="10000"/>
                  </a:ext>
                </a:extLst>
              </a:tr>
              <a:tr h="4997037">
                <a:tc>
                  <a:txBody>
                    <a:bodyPr/>
                    <a:lstStyle/>
                    <a:p>
                      <a:r>
                        <a:rPr lang="en-US" b="1" dirty="0">
                          <a:solidFill>
                            <a:srgbClr val="FF0000"/>
                          </a:solidFill>
                          <a:latin typeface="Tw Cen MT" panose="020B0602020104020603" pitchFamily="34" charset="0"/>
                        </a:rPr>
                        <a:t>MESSAGING</a:t>
                      </a:r>
                    </a:p>
                  </a:txBody>
                  <a:tcPr/>
                </a:tc>
                <a:tc>
                  <a:txBody>
                    <a:bodyPr/>
                    <a:lstStyle/>
                    <a:p>
                      <a:pPr marL="0" indent="0">
                        <a:lnSpc>
                          <a:spcPct val="150000"/>
                        </a:lnSpc>
                        <a:buFont typeface="Arial" panose="020B0604020202020204" pitchFamily="34" charset="0"/>
                        <a:buNone/>
                      </a:pPr>
                      <a:r>
                        <a:rPr lang="en-GB" sz="2000" baseline="0" dirty="0">
                          <a:latin typeface="Tw Cen MT" panose="020B0602020104020603" pitchFamily="34" charset="0"/>
                        </a:rPr>
                        <a:t>Interpreted generally to mean;</a:t>
                      </a:r>
                      <a:endParaRPr lang="en-US" sz="2000" baseline="0" dirty="0">
                        <a:latin typeface="Tw Cen MT" panose="020B0602020104020603" pitchFamily="34" charset="0"/>
                      </a:endParaRPr>
                    </a:p>
                    <a:p>
                      <a:pPr marL="285750" indent="-285750">
                        <a:lnSpc>
                          <a:spcPct val="150000"/>
                        </a:lnSpc>
                        <a:buFont typeface="Arial" panose="020B0604020202020204" pitchFamily="34" charset="0"/>
                        <a:buChar char="•"/>
                      </a:pPr>
                      <a:r>
                        <a:rPr lang="en-GB" sz="2000" baseline="0" dirty="0">
                          <a:latin typeface="Tw Cen MT" panose="020B0602020104020603" pitchFamily="34" charset="0"/>
                        </a:rPr>
                        <a:t>The couple is happy to be in love/romantic relationship/dating</a:t>
                      </a:r>
                    </a:p>
                    <a:p>
                      <a:pPr marL="285750" indent="-285750" algn="l" defTabSz="914400" rtl="0" eaLnBrk="1" latinLnBrk="0" hangingPunct="1">
                        <a:lnSpc>
                          <a:spcPct val="150000"/>
                        </a:lnSpc>
                        <a:buFont typeface="Arial" panose="020B0604020202020204" pitchFamily="34" charset="0"/>
                        <a:buChar char="•"/>
                      </a:pPr>
                      <a:r>
                        <a:rPr lang="en-GB" sz="2000" kern="1200" baseline="0" dirty="0">
                          <a:solidFill>
                            <a:schemeClr val="dk1"/>
                          </a:solidFill>
                          <a:latin typeface="Tw Cen MT" panose="020B0602020104020603" pitchFamily="34" charset="0"/>
                          <a:ea typeface="+mn-ea"/>
                          <a:cs typeface="+mn-cs"/>
                        </a:rPr>
                        <a:t>They are contented with one another </a:t>
                      </a:r>
                    </a:p>
                    <a:p>
                      <a:pPr marL="285750" indent="-285750" algn="l" defTabSz="914400" rtl="0" eaLnBrk="1" latinLnBrk="0" hangingPunct="1">
                        <a:lnSpc>
                          <a:spcPct val="150000"/>
                        </a:lnSpc>
                        <a:buFont typeface="Arial" panose="020B0604020202020204" pitchFamily="34" charset="0"/>
                        <a:buChar char="•"/>
                      </a:pPr>
                      <a:r>
                        <a:rPr lang="en-GB" sz="2000" kern="1200" baseline="0" dirty="0">
                          <a:solidFill>
                            <a:schemeClr val="dk1"/>
                          </a:solidFill>
                          <a:latin typeface="Tw Cen MT" panose="020B0602020104020603" pitchFamily="34" charset="0"/>
                          <a:ea typeface="+mn-ea"/>
                          <a:cs typeface="+mn-cs"/>
                        </a:rPr>
                        <a:t>They have just met and started the relationship according to  few participants who note that that feeling relapses after a few months of dating</a:t>
                      </a:r>
                    </a:p>
                    <a:p>
                      <a:pPr marL="285750" indent="-285750" algn="l" defTabSz="914400" rtl="0" eaLnBrk="1" latinLnBrk="0" hangingPunct="1">
                        <a:lnSpc>
                          <a:spcPct val="150000"/>
                        </a:lnSpc>
                        <a:buFont typeface="Arial" panose="020B0604020202020204" pitchFamily="34" charset="0"/>
                        <a:buChar char="•"/>
                      </a:pPr>
                      <a:r>
                        <a:rPr lang="en-GB" sz="2000" kern="1200" baseline="0" dirty="0">
                          <a:solidFill>
                            <a:schemeClr val="dk1"/>
                          </a:solidFill>
                          <a:latin typeface="Tw Cen MT" panose="020B0602020104020603" pitchFamily="34" charset="0"/>
                          <a:ea typeface="+mn-ea"/>
                          <a:cs typeface="+mn-cs"/>
                        </a:rPr>
                        <a:t>All participants could relate with the idea of bliss of love</a:t>
                      </a:r>
                    </a:p>
                    <a:p>
                      <a:pPr marL="285750" indent="-285750" algn="l" defTabSz="914400" rtl="0" eaLnBrk="1" latinLnBrk="0" hangingPunct="1">
                        <a:lnSpc>
                          <a:spcPct val="150000"/>
                        </a:lnSpc>
                        <a:buFont typeface="Arial" panose="020B0604020202020204" pitchFamily="34" charset="0"/>
                        <a:buChar char="•"/>
                      </a:pPr>
                      <a:r>
                        <a:rPr lang="en-GB" sz="2000" kern="1200" baseline="0" dirty="0">
                          <a:solidFill>
                            <a:schemeClr val="dk1"/>
                          </a:solidFill>
                          <a:latin typeface="Tw Cen MT" panose="020B0602020104020603" pitchFamily="34" charset="0"/>
                          <a:ea typeface="+mn-ea"/>
                          <a:cs typeface="+mn-cs"/>
                        </a:rPr>
                        <a:t>A few participants expressed that  February being the month of valentines illustrated the message more</a:t>
                      </a:r>
                    </a:p>
                  </a:txBody>
                  <a:tcPr/>
                </a:tc>
                <a:extLst>
                  <a:ext uri="{0D108BD9-81ED-4DB2-BD59-A6C34878D82A}">
                    <a16:rowId xmlns:a16="http://schemas.microsoft.com/office/drawing/2014/main" val="10001"/>
                  </a:ext>
                </a:extLst>
              </a:tr>
            </a:tbl>
          </a:graphicData>
        </a:graphic>
      </p:graphicFrame>
      <p:sp>
        <p:nvSpPr>
          <p:cNvPr id="11" name="TextBox 10"/>
          <p:cNvSpPr txBox="1"/>
          <p:nvPr/>
        </p:nvSpPr>
        <p:spPr>
          <a:xfrm>
            <a:off x="282009" y="3368379"/>
            <a:ext cx="3160140" cy="461665"/>
          </a:xfrm>
          <a:prstGeom prst="rect">
            <a:avLst/>
          </a:prstGeom>
          <a:solidFill>
            <a:srgbClr val="FFFF00"/>
          </a:solidFill>
        </p:spPr>
        <p:txBody>
          <a:bodyPr wrap="square" rtlCol="0">
            <a:spAutoFit/>
          </a:bodyPr>
          <a:lstStyle/>
          <a:p>
            <a:pPr algn="ctr"/>
            <a:r>
              <a:rPr lang="en-GB" sz="2400" b="1" dirty="0">
                <a:solidFill>
                  <a:prstClr val="black"/>
                </a:solidFill>
              </a:rPr>
              <a:t>ESSANYU FOR LOVE</a:t>
            </a:r>
          </a:p>
        </p:txBody>
      </p:sp>
    </p:spTree>
    <p:extLst>
      <p:ext uri="{BB962C8B-B14F-4D97-AF65-F5344CB8AC3E}">
        <p14:creationId xmlns:p14="http://schemas.microsoft.com/office/powerpoint/2010/main" val="18238416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0" y="397098"/>
            <a:ext cx="12191999" cy="82639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Tw Cen MT" panose="020B0602020104020603" pitchFamily="34" charset="0"/>
              </a:rPr>
              <a:t>Inferred Insights from Overall Analysis</a:t>
            </a:r>
          </a:p>
        </p:txBody>
      </p:sp>
      <p:graphicFrame>
        <p:nvGraphicFramePr>
          <p:cNvPr id="3" name="Table 2"/>
          <p:cNvGraphicFramePr>
            <a:graphicFrameLocks noGrp="1"/>
          </p:cNvGraphicFramePr>
          <p:nvPr>
            <p:extLst>
              <p:ext uri="{D42A27DB-BD31-4B8C-83A1-F6EECF244321}">
                <p14:modId xmlns:p14="http://schemas.microsoft.com/office/powerpoint/2010/main" val="2352264443"/>
              </p:ext>
            </p:extLst>
          </p:nvPr>
        </p:nvGraphicFramePr>
        <p:xfrm>
          <a:off x="99732" y="1317740"/>
          <a:ext cx="11985176" cy="5466120"/>
        </p:xfrm>
        <a:graphic>
          <a:graphicData uri="http://schemas.openxmlformats.org/drawingml/2006/table">
            <a:tbl>
              <a:tblPr firstRow="1" bandRow="1">
                <a:tableStyleId>{5C22544A-7EE6-4342-B048-85BDC9FD1C3A}</a:tableStyleId>
              </a:tblPr>
              <a:tblGrid>
                <a:gridCol w="3210946">
                  <a:extLst>
                    <a:ext uri="{9D8B030D-6E8A-4147-A177-3AD203B41FA5}">
                      <a16:colId xmlns:a16="http://schemas.microsoft.com/office/drawing/2014/main" val="20000"/>
                    </a:ext>
                  </a:extLst>
                </a:gridCol>
                <a:gridCol w="8774230">
                  <a:extLst>
                    <a:ext uri="{9D8B030D-6E8A-4147-A177-3AD203B41FA5}">
                      <a16:colId xmlns:a16="http://schemas.microsoft.com/office/drawing/2014/main" val="20001"/>
                    </a:ext>
                  </a:extLst>
                </a:gridCol>
              </a:tblGrid>
              <a:tr h="393064">
                <a:tc>
                  <a:txBody>
                    <a:bodyPr/>
                    <a:lstStyle/>
                    <a:p>
                      <a:pPr algn="ctr"/>
                      <a:r>
                        <a:rPr lang="en-US" dirty="0">
                          <a:latin typeface="Tw Cen MT" panose="020B0602020104020603" pitchFamily="34" charset="0"/>
                        </a:rPr>
                        <a:t>Aspect</a:t>
                      </a:r>
                    </a:p>
                  </a:txBody>
                  <a:tcPr/>
                </a:tc>
                <a:tc>
                  <a:txBody>
                    <a:bodyPr/>
                    <a:lstStyle/>
                    <a:p>
                      <a:pPr algn="ctr"/>
                      <a:r>
                        <a:rPr lang="en-US" dirty="0">
                          <a:latin typeface="Tw Cen MT" panose="020B0602020104020603" pitchFamily="34" charset="0"/>
                        </a:rPr>
                        <a:t>Insights</a:t>
                      </a:r>
                    </a:p>
                  </a:txBody>
                  <a:tcPr/>
                </a:tc>
                <a:extLst>
                  <a:ext uri="{0D108BD9-81ED-4DB2-BD59-A6C34878D82A}">
                    <a16:rowId xmlns:a16="http://schemas.microsoft.com/office/drawing/2014/main" val="10000"/>
                  </a:ext>
                </a:extLst>
              </a:tr>
              <a:tr h="5073056">
                <a:tc>
                  <a:txBody>
                    <a:bodyPr/>
                    <a:lstStyle/>
                    <a:p>
                      <a:r>
                        <a:rPr lang="en-US" b="1" dirty="0">
                          <a:solidFill>
                            <a:srgbClr val="FF0000"/>
                          </a:solidFill>
                          <a:latin typeface="Tw Cen MT" panose="020B0602020104020603" pitchFamily="34" charset="0"/>
                        </a:rPr>
                        <a:t>MESSAGING</a:t>
                      </a:r>
                    </a:p>
                  </a:txBody>
                  <a:tcPr/>
                </a:tc>
                <a:tc>
                  <a:txBody>
                    <a:bodyPr/>
                    <a:lstStyle/>
                    <a:p>
                      <a:pPr marL="0" indent="0">
                        <a:lnSpc>
                          <a:spcPct val="150000"/>
                        </a:lnSpc>
                        <a:buFont typeface="Arial" panose="020B0604020202020204" pitchFamily="34" charset="0"/>
                        <a:buNone/>
                      </a:pPr>
                      <a:r>
                        <a:rPr lang="en-GB" sz="2000" baseline="0" dirty="0">
                          <a:latin typeface="Tw Cen MT" panose="020B0602020104020603" pitchFamily="34" charset="0"/>
                        </a:rPr>
                        <a:t>Interpreted generally to mean;</a:t>
                      </a:r>
                      <a:endParaRPr lang="en-US" sz="2000" baseline="0" dirty="0">
                        <a:latin typeface="Tw Cen MT" panose="020B0602020104020603" pitchFamily="34" charset="0"/>
                      </a:endParaRPr>
                    </a:p>
                    <a:p>
                      <a:pPr marL="285750" indent="-285750">
                        <a:lnSpc>
                          <a:spcPct val="150000"/>
                        </a:lnSpc>
                        <a:buFont typeface="Arial" panose="020B0604020202020204" pitchFamily="34" charset="0"/>
                        <a:buChar char="•"/>
                      </a:pPr>
                      <a:r>
                        <a:rPr lang="en-GB" sz="2000" baseline="0" dirty="0">
                          <a:latin typeface="Tw Cen MT" panose="020B0602020104020603" pitchFamily="34" charset="0"/>
                        </a:rPr>
                        <a:t>The young couple is happy be in love</a:t>
                      </a:r>
                      <a:endParaRPr lang="en-US" sz="2000" baseline="0" dirty="0">
                        <a:latin typeface="Tw Cen MT" panose="020B0602020104020603" pitchFamily="34" charset="0"/>
                      </a:endParaRPr>
                    </a:p>
                    <a:p>
                      <a:pPr marL="285750" indent="-285750">
                        <a:lnSpc>
                          <a:spcPct val="150000"/>
                        </a:lnSpc>
                        <a:buFont typeface="Arial" panose="020B0604020202020204" pitchFamily="34" charset="0"/>
                        <a:buChar char="•"/>
                      </a:pPr>
                      <a:r>
                        <a:rPr lang="en-GB" sz="2000" baseline="0" dirty="0">
                          <a:latin typeface="Tw Cen MT" panose="020B0602020104020603" pitchFamily="34" charset="0"/>
                        </a:rPr>
                        <a:t>They are in a relationship where they are faithful to each other. They do not cheat on each other.</a:t>
                      </a:r>
                    </a:p>
                    <a:p>
                      <a:pPr marL="285750" indent="-285750">
                        <a:lnSpc>
                          <a:spcPct val="150000"/>
                        </a:lnSpc>
                        <a:buFont typeface="Arial" panose="020B0604020202020204" pitchFamily="34" charset="0"/>
                        <a:buChar char="•"/>
                      </a:pPr>
                      <a:r>
                        <a:rPr lang="en-GB" sz="2000" baseline="0" dirty="0">
                          <a:latin typeface="Tw Cen MT" panose="020B0602020104020603" pitchFamily="34" charset="0"/>
                        </a:rPr>
                        <a:t>They are not ready to start a family or get pregnant and they use condoms to make sure hat that doesn’t happen</a:t>
                      </a:r>
                    </a:p>
                    <a:p>
                      <a:pPr marL="285750" indent="-285750">
                        <a:lnSpc>
                          <a:spcPct val="150000"/>
                        </a:lnSpc>
                        <a:buFont typeface="Arial" panose="020B0604020202020204" pitchFamily="34" charset="0"/>
                        <a:buChar char="•"/>
                      </a:pPr>
                      <a:r>
                        <a:rPr lang="en-GB" sz="2000" baseline="0" dirty="0">
                          <a:latin typeface="Tw Cen MT" panose="020B0602020104020603" pitchFamily="34" charset="0"/>
                        </a:rPr>
                        <a:t> Condoms can help young coupes concentrate on studies, work till they are ready to get children</a:t>
                      </a:r>
                    </a:p>
                    <a:p>
                      <a:pPr marL="0" indent="0">
                        <a:lnSpc>
                          <a:spcPct val="150000"/>
                        </a:lnSpc>
                        <a:buFont typeface="Arial" panose="020B0604020202020204" pitchFamily="34" charset="0"/>
                        <a:buNone/>
                      </a:pPr>
                      <a:r>
                        <a:rPr lang="en-GB" sz="2000" i="1" baseline="0" dirty="0">
                          <a:latin typeface="Tw Cen MT" panose="020B0602020104020603" pitchFamily="34" charset="0"/>
                        </a:rPr>
                        <a:t>“To understand it well, I think of what can happen when you get pregnant and you are still at school. You can miss lectures and lose friends. It pays to use condoms</a:t>
                      </a:r>
                      <a:r>
                        <a:rPr lang="en-GB" sz="2000" baseline="0" dirty="0">
                          <a:latin typeface="Tw Cen MT" panose="020B0602020104020603" pitchFamily="34" charset="0"/>
                        </a:rPr>
                        <a:t>” </a:t>
                      </a:r>
                    </a:p>
                  </a:txBody>
                  <a:tcPr/>
                </a:tc>
                <a:extLst>
                  <a:ext uri="{0D108BD9-81ED-4DB2-BD59-A6C34878D82A}">
                    <a16:rowId xmlns:a16="http://schemas.microsoft.com/office/drawing/2014/main" val="10001"/>
                  </a:ext>
                </a:extLst>
              </a:tr>
            </a:tbl>
          </a:graphicData>
        </a:graphic>
      </p:graphicFrame>
      <p:sp>
        <p:nvSpPr>
          <p:cNvPr id="11" name="TextBox 10"/>
          <p:cNvSpPr txBox="1"/>
          <p:nvPr/>
        </p:nvSpPr>
        <p:spPr>
          <a:xfrm>
            <a:off x="154324" y="2858594"/>
            <a:ext cx="3058432" cy="1200329"/>
          </a:xfrm>
          <a:prstGeom prst="rect">
            <a:avLst/>
          </a:prstGeom>
          <a:solidFill>
            <a:srgbClr val="FFFF00"/>
          </a:solidFill>
        </p:spPr>
        <p:txBody>
          <a:bodyPr wrap="square" rtlCol="0">
            <a:spAutoFit/>
          </a:bodyPr>
          <a:lstStyle/>
          <a:p>
            <a:pPr algn="ctr"/>
            <a:r>
              <a:rPr lang="en-GB" sz="2400" b="1" dirty="0">
                <a:solidFill>
                  <a:prstClr val="black"/>
                </a:solidFill>
              </a:rPr>
              <a:t>WE’RE HAPPY IT’S JUST US AND NO ONE ELSE</a:t>
            </a:r>
          </a:p>
        </p:txBody>
      </p:sp>
      <p:sp>
        <p:nvSpPr>
          <p:cNvPr id="7" name="TextBox 6"/>
          <p:cNvSpPr txBox="1"/>
          <p:nvPr/>
        </p:nvSpPr>
        <p:spPr>
          <a:xfrm>
            <a:off x="166681" y="4302731"/>
            <a:ext cx="3058432" cy="1569660"/>
          </a:xfrm>
          <a:prstGeom prst="rect">
            <a:avLst/>
          </a:prstGeom>
          <a:solidFill>
            <a:srgbClr val="FFFF00"/>
          </a:solidFill>
        </p:spPr>
        <p:txBody>
          <a:bodyPr wrap="square" rtlCol="0">
            <a:spAutoFit/>
          </a:bodyPr>
          <a:lstStyle/>
          <a:p>
            <a:pPr algn="ctr"/>
            <a:r>
              <a:rPr lang="en-GB" sz="2400" b="1" dirty="0">
                <a:solidFill>
                  <a:prstClr val="black"/>
                </a:solidFill>
              </a:rPr>
              <a:t>IT PAYS TO DELAY PREGNANCY BY USING CONDOMS UNTIL YOU ARE READY</a:t>
            </a:r>
          </a:p>
        </p:txBody>
      </p:sp>
    </p:spTree>
    <p:extLst>
      <p:ext uri="{BB962C8B-B14F-4D97-AF65-F5344CB8AC3E}">
        <p14:creationId xmlns:p14="http://schemas.microsoft.com/office/powerpoint/2010/main" val="7040724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979573" y="3705145"/>
            <a:ext cx="7147774" cy="1617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endParaRPr lang="en-US"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A young woman</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She is happy</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She is happy</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She may be a teacher as she is at the front of a classroom</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A few participants considered this visual a sequel to the previous execution where the campus lovebirds may have broken up and she is working as she concentrates on herself</a:t>
            </a:r>
          </a:p>
          <a:p>
            <a:pPr>
              <a:lnSpc>
                <a:spcPct val="150000"/>
              </a:lnSpc>
            </a:pPr>
            <a:endParaRPr lang="en-GB" sz="2400" dirty="0">
              <a:solidFill>
                <a:prstClr val="black"/>
              </a:solidFill>
              <a:latin typeface="Tw Cen MT" panose="020B0602020104020603" pitchFamily="34" charset="0"/>
            </a:endParaRPr>
          </a:p>
          <a:p>
            <a:pPr>
              <a:lnSpc>
                <a:spcPct val="150000"/>
              </a:lnSpc>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p:txBody>
      </p:sp>
      <p:pic>
        <p:nvPicPr>
          <p:cNvPr id="5" name="Google Shape;170;p25"/>
          <p:cNvPicPr preferRelativeResize="0"/>
          <p:nvPr/>
        </p:nvPicPr>
        <p:blipFill>
          <a:blip r:embed="rId3">
            <a:alphaModFix/>
          </a:blip>
          <a:stretch>
            <a:fillRect/>
          </a:stretch>
        </p:blipFill>
        <p:spPr>
          <a:xfrm>
            <a:off x="0" y="0"/>
            <a:ext cx="4831492" cy="6858000"/>
          </a:xfrm>
          <a:prstGeom prst="rect">
            <a:avLst/>
          </a:prstGeom>
          <a:noFill/>
          <a:ln>
            <a:noFill/>
          </a:ln>
        </p:spPr>
      </p:pic>
    </p:spTree>
    <p:extLst>
      <p:ext uri="{BB962C8B-B14F-4D97-AF65-F5344CB8AC3E}">
        <p14:creationId xmlns:p14="http://schemas.microsoft.com/office/powerpoint/2010/main" val="14516442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0" y="397098"/>
            <a:ext cx="12191999" cy="82639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Tw Cen MT" panose="020B0602020104020603" pitchFamily="34" charset="0"/>
              </a:rPr>
              <a:t>Inferred Insights from Overall Analysis</a:t>
            </a:r>
          </a:p>
        </p:txBody>
      </p:sp>
      <p:graphicFrame>
        <p:nvGraphicFramePr>
          <p:cNvPr id="3" name="Table 2"/>
          <p:cNvGraphicFramePr>
            <a:graphicFrameLocks noGrp="1"/>
          </p:cNvGraphicFramePr>
          <p:nvPr>
            <p:extLst>
              <p:ext uri="{D42A27DB-BD31-4B8C-83A1-F6EECF244321}">
                <p14:modId xmlns:p14="http://schemas.microsoft.com/office/powerpoint/2010/main" val="2956107475"/>
              </p:ext>
            </p:extLst>
          </p:nvPr>
        </p:nvGraphicFramePr>
        <p:xfrm>
          <a:off x="117230" y="1291280"/>
          <a:ext cx="11967678" cy="5425409"/>
        </p:xfrm>
        <a:graphic>
          <a:graphicData uri="http://schemas.openxmlformats.org/drawingml/2006/table">
            <a:tbl>
              <a:tblPr firstRow="1" bandRow="1">
                <a:tableStyleId>{5C22544A-7EE6-4342-B048-85BDC9FD1C3A}</a:tableStyleId>
              </a:tblPr>
              <a:tblGrid>
                <a:gridCol w="3516614">
                  <a:extLst>
                    <a:ext uri="{9D8B030D-6E8A-4147-A177-3AD203B41FA5}">
                      <a16:colId xmlns:a16="http://schemas.microsoft.com/office/drawing/2014/main" val="20000"/>
                    </a:ext>
                  </a:extLst>
                </a:gridCol>
                <a:gridCol w="8451064">
                  <a:extLst>
                    <a:ext uri="{9D8B030D-6E8A-4147-A177-3AD203B41FA5}">
                      <a16:colId xmlns:a16="http://schemas.microsoft.com/office/drawing/2014/main" val="20001"/>
                    </a:ext>
                  </a:extLst>
                </a:gridCol>
              </a:tblGrid>
              <a:tr h="428372">
                <a:tc>
                  <a:txBody>
                    <a:bodyPr/>
                    <a:lstStyle/>
                    <a:p>
                      <a:pPr algn="ctr"/>
                      <a:r>
                        <a:rPr lang="en-US" dirty="0">
                          <a:latin typeface="Tw Cen MT" panose="020B0602020104020603" pitchFamily="34" charset="0"/>
                        </a:rPr>
                        <a:t>Aspect</a:t>
                      </a:r>
                    </a:p>
                  </a:txBody>
                  <a:tcPr/>
                </a:tc>
                <a:tc>
                  <a:txBody>
                    <a:bodyPr/>
                    <a:lstStyle/>
                    <a:p>
                      <a:pPr algn="ctr"/>
                      <a:r>
                        <a:rPr lang="en-US" dirty="0">
                          <a:latin typeface="Tw Cen MT" panose="020B0602020104020603" pitchFamily="34" charset="0"/>
                        </a:rPr>
                        <a:t>Insights</a:t>
                      </a:r>
                    </a:p>
                  </a:txBody>
                  <a:tcPr/>
                </a:tc>
                <a:extLst>
                  <a:ext uri="{0D108BD9-81ED-4DB2-BD59-A6C34878D82A}">
                    <a16:rowId xmlns:a16="http://schemas.microsoft.com/office/drawing/2014/main" val="10000"/>
                  </a:ext>
                </a:extLst>
              </a:tr>
              <a:tr h="4997037">
                <a:tc>
                  <a:txBody>
                    <a:bodyPr/>
                    <a:lstStyle/>
                    <a:p>
                      <a:r>
                        <a:rPr lang="en-US" b="1" dirty="0">
                          <a:solidFill>
                            <a:srgbClr val="FF0000"/>
                          </a:solidFill>
                          <a:latin typeface="Tw Cen MT" panose="020B0602020104020603" pitchFamily="34" charset="0"/>
                        </a:rPr>
                        <a:t>MESSAGING</a:t>
                      </a:r>
                    </a:p>
                  </a:txBody>
                  <a:tcPr/>
                </a:tc>
                <a:tc>
                  <a:txBody>
                    <a:bodyPr/>
                    <a:lstStyle/>
                    <a:p>
                      <a:pPr marL="0" indent="0">
                        <a:lnSpc>
                          <a:spcPct val="150000"/>
                        </a:lnSpc>
                        <a:buFont typeface="Arial" panose="020B0604020202020204" pitchFamily="34" charset="0"/>
                        <a:buNone/>
                      </a:pPr>
                      <a:r>
                        <a:rPr lang="en-GB" sz="2000" baseline="0" dirty="0">
                          <a:latin typeface="Tw Cen MT" panose="020B0602020104020603" pitchFamily="34" charset="0"/>
                        </a:rPr>
                        <a:t>Interpreted generally to mean;</a:t>
                      </a:r>
                      <a:endParaRPr lang="en-US" sz="2000" baseline="0" dirty="0">
                        <a:latin typeface="Tw Cen MT" panose="020B0602020104020603" pitchFamily="34" charset="0"/>
                      </a:endParaRPr>
                    </a:p>
                    <a:p>
                      <a:pPr marL="285750" indent="-285750">
                        <a:lnSpc>
                          <a:spcPct val="150000"/>
                        </a:lnSpc>
                        <a:buFont typeface="Arial" panose="020B0604020202020204" pitchFamily="34" charset="0"/>
                        <a:buChar char="•"/>
                      </a:pPr>
                      <a:r>
                        <a:rPr lang="en-GB" sz="2000" baseline="0" dirty="0">
                          <a:latin typeface="Tw Cen MT" panose="020B0602020104020603" pitchFamily="34" charset="0"/>
                        </a:rPr>
                        <a:t>The young lady is revelling in her youthfulness</a:t>
                      </a:r>
                    </a:p>
                    <a:p>
                      <a:pPr marL="285750" indent="-285750" algn="l" defTabSz="914400" rtl="0" eaLnBrk="1" latinLnBrk="0" hangingPunct="1">
                        <a:lnSpc>
                          <a:spcPct val="150000"/>
                        </a:lnSpc>
                        <a:buFont typeface="Arial" panose="020B0604020202020204" pitchFamily="34" charset="0"/>
                        <a:buChar char="•"/>
                      </a:pPr>
                      <a:r>
                        <a:rPr lang="en-GB" sz="2000" kern="1200" baseline="0" dirty="0">
                          <a:solidFill>
                            <a:schemeClr val="dk1"/>
                          </a:solidFill>
                          <a:latin typeface="Tw Cen MT" panose="020B0602020104020603" pitchFamily="34" charset="0"/>
                          <a:ea typeface="+mn-ea"/>
                          <a:cs typeface="+mn-cs"/>
                        </a:rPr>
                        <a:t>She can still enjoy her life because se is young and has no responsibilities</a:t>
                      </a:r>
                    </a:p>
                    <a:p>
                      <a:pPr marL="285750" indent="-285750" algn="l" defTabSz="914400" rtl="0" eaLnBrk="1" latinLnBrk="0" hangingPunct="1">
                        <a:lnSpc>
                          <a:spcPct val="150000"/>
                        </a:lnSpc>
                        <a:buFont typeface="Arial" panose="020B0604020202020204" pitchFamily="34" charset="0"/>
                        <a:buChar char="•"/>
                      </a:pPr>
                      <a:r>
                        <a:rPr lang="en-GB" sz="2000" kern="1200" baseline="0" dirty="0">
                          <a:solidFill>
                            <a:schemeClr val="dk1"/>
                          </a:solidFill>
                          <a:latin typeface="Tw Cen MT" panose="020B0602020104020603" pitchFamily="34" charset="0"/>
                          <a:ea typeface="+mn-ea"/>
                          <a:cs typeface="+mn-cs"/>
                        </a:rPr>
                        <a:t>A few participants equated it to the young life where one has jus started working and they can enjoy the fruits of labour  in an  unregulated manner</a:t>
                      </a:r>
                    </a:p>
                    <a:p>
                      <a:pPr marL="285750" indent="-285750" algn="l" defTabSz="914400" rtl="0" eaLnBrk="1" latinLnBrk="0" hangingPunct="1">
                        <a:lnSpc>
                          <a:spcPct val="150000"/>
                        </a:lnSpc>
                        <a:buFont typeface="Arial" panose="020B0604020202020204" pitchFamily="34" charset="0"/>
                        <a:buChar char="•"/>
                      </a:pPr>
                      <a:r>
                        <a:rPr lang="en-GB" sz="2000" kern="1200" baseline="0" dirty="0">
                          <a:solidFill>
                            <a:schemeClr val="dk1"/>
                          </a:solidFill>
                          <a:latin typeface="Tw Cen MT" panose="020B0602020104020603" pitchFamily="34" charset="0"/>
                          <a:ea typeface="+mn-ea"/>
                          <a:cs typeface="+mn-cs"/>
                        </a:rPr>
                        <a:t>A few female participants in Kampala however argued that revelling in ones youthfulness wasn’t comely especially because it is usually desirable for one to transcend  the young life, mature by taking on responsibilities</a:t>
                      </a:r>
                    </a:p>
                  </a:txBody>
                  <a:tcPr/>
                </a:tc>
                <a:extLst>
                  <a:ext uri="{0D108BD9-81ED-4DB2-BD59-A6C34878D82A}">
                    <a16:rowId xmlns:a16="http://schemas.microsoft.com/office/drawing/2014/main" val="10001"/>
                  </a:ext>
                </a:extLst>
              </a:tr>
            </a:tbl>
          </a:graphicData>
        </a:graphic>
      </p:graphicFrame>
      <p:sp>
        <p:nvSpPr>
          <p:cNvPr id="11" name="TextBox 10"/>
          <p:cNvSpPr txBox="1"/>
          <p:nvPr/>
        </p:nvSpPr>
        <p:spPr>
          <a:xfrm>
            <a:off x="368508" y="3368379"/>
            <a:ext cx="3160140" cy="830997"/>
          </a:xfrm>
          <a:prstGeom prst="rect">
            <a:avLst/>
          </a:prstGeom>
          <a:solidFill>
            <a:srgbClr val="FFFF00"/>
          </a:solidFill>
        </p:spPr>
        <p:txBody>
          <a:bodyPr wrap="square" rtlCol="0">
            <a:spAutoFit/>
          </a:bodyPr>
          <a:lstStyle/>
          <a:p>
            <a:pPr algn="ctr"/>
            <a:r>
              <a:rPr lang="en-GB" sz="2400" b="1" dirty="0">
                <a:solidFill>
                  <a:prstClr val="black"/>
                </a:solidFill>
              </a:rPr>
              <a:t>ESSANYU FOR YOUNG LIFE</a:t>
            </a:r>
          </a:p>
        </p:txBody>
      </p:sp>
    </p:spTree>
    <p:extLst>
      <p:ext uri="{BB962C8B-B14F-4D97-AF65-F5344CB8AC3E}">
        <p14:creationId xmlns:p14="http://schemas.microsoft.com/office/powerpoint/2010/main" val="20827402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0" y="397098"/>
            <a:ext cx="12191999" cy="82639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Tw Cen MT" panose="020B0602020104020603" pitchFamily="34" charset="0"/>
              </a:rPr>
              <a:t>Inferred Insights from Overall Analysis</a:t>
            </a:r>
          </a:p>
        </p:txBody>
      </p:sp>
      <p:graphicFrame>
        <p:nvGraphicFramePr>
          <p:cNvPr id="3" name="Table 2"/>
          <p:cNvGraphicFramePr>
            <a:graphicFrameLocks noGrp="1"/>
          </p:cNvGraphicFramePr>
          <p:nvPr>
            <p:extLst>
              <p:ext uri="{D42A27DB-BD31-4B8C-83A1-F6EECF244321}">
                <p14:modId xmlns:p14="http://schemas.microsoft.com/office/powerpoint/2010/main" val="3835179892"/>
              </p:ext>
            </p:extLst>
          </p:nvPr>
        </p:nvGraphicFramePr>
        <p:xfrm>
          <a:off x="99732" y="1317740"/>
          <a:ext cx="11985176" cy="5466120"/>
        </p:xfrm>
        <a:graphic>
          <a:graphicData uri="http://schemas.openxmlformats.org/drawingml/2006/table">
            <a:tbl>
              <a:tblPr firstRow="1" bandRow="1">
                <a:tableStyleId>{5C22544A-7EE6-4342-B048-85BDC9FD1C3A}</a:tableStyleId>
              </a:tblPr>
              <a:tblGrid>
                <a:gridCol w="3210946">
                  <a:extLst>
                    <a:ext uri="{9D8B030D-6E8A-4147-A177-3AD203B41FA5}">
                      <a16:colId xmlns:a16="http://schemas.microsoft.com/office/drawing/2014/main" val="20000"/>
                    </a:ext>
                  </a:extLst>
                </a:gridCol>
                <a:gridCol w="8774230">
                  <a:extLst>
                    <a:ext uri="{9D8B030D-6E8A-4147-A177-3AD203B41FA5}">
                      <a16:colId xmlns:a16="http://schemas.microsoft.com/office/drawing/2014/main" val="20001"/>
                    </a:ext>
                  </a:extLst>
                </a:gridCol>
              </a:tblGrid>
              <a:tr h="393064">
                <a:tc>
                  <a:txBody>
                    <a:bodyPr/>
                    <a:lstStyle/>
                    <a:p>
                      <a:pPr algn="ctr"/>
                      <a:r>
                        <a:rPr lang="en-US" dirty="0">
                          <a:latin typeface="Tw Cen MT" panose="020B0602020104020603" pitchFamily="34" charset="0"/>
                        </a:rPr>
                        <a:t>Aspect</a:t>
                      </a:r>
                    </a:p>
                  </a:txBody>
                  <a:tcPr/>
                </a:tc>
                <a:tc>
                  <a:txBody>
                    <a:bodyPr/>
                    <a:lstStyle/>
                    <a:p>
                      <a:pPr algn="ctr"/>
                      <a:r>
                        <a:rPr lang="en-US" dirty="0">
                          <a:latin typeface="Tw Cen MT" panose="020B0602020104020603" pitchFamily="34" charset="0"/>
                        </a:rPr>
                        <a:t>Insights</a:t>
                      </a:r>
                    </a:p>
                  </a:txBody>
                  <a:tcPr/>
                </a:tc>
                <a:extLst>
                  <a:ext uri="{0D108BD9-81ED-4DB2-BD59-A6C34878D82A}">
                    <a16:rowId xmlns:a16="http://schemas.microsoft.com/office/drawing/2014/main" val="10000"/>
                  </a:ext>
                </a:extLst>
              </a:tr>
              <a:tr h="5073056">
                <a:tc>
                  <a:txBody>
                    <a:bodyPr/>
                    <a:lstStyle/>
                    <a:p>
                      <a:r>
                        <a:rPr lang="en-US" b="1" dirty="0">
                          <a:solidFill>
                            <a:srgbClr val="FF0000"/>
                          </a:solidFill>
                          <a:latin typeface="Tw Cen MT" panose="020B0602020104020603" pitchFamily="34" charset="0"/>
                        </a:rPr>
                        <a:t>MESSAGING</a:t>
                      </a:r>
                    </a:p>
                  </a:txBody>
                  <a:tcPr/>
                </a:tc>
                <a:tc>
                  <a:txBody>
                    <a:bodyPr/>
                    <a:lstStyle/>
                    <a:p>
                      <a:pPr marL="0" indent="0">
                        <a:lnSpc>
                          <a:spcPct val="150000"/>
                        </a:lnSpc>
                        <a:buFont typeface="Arial" panose="020B0604020202020204" pitchFamily="34" charset="0"/>
                        <a:buNone/>
                      </a:pPr>
                      <a:r>
                        <a:rPr lang="en-GB" sz="2000" baseline="0" dirty="0">
                          <a:latin typeface="Tw Cen MT" panose="020B0602020104020603" pitchFamily="34" charset="0"/>
                        </a:rPr>
                        <a:t>Interpreted generally to mean;</a:t>
                      </a:r>
                      <a:endParaRPr lang="en-US" sz="2000" baseline="0" dirty="0">
                        <a:latin typeface="Tw Cen MT" panose="020B0602020104020603" pitchFamily="34" charset="0"/>
                      </a:endParaRPr>
                    </a:p>
                    <a:p>
                      <a:pPr marL="285750" indent="-285750">
                        <a:lnSpc>
                          <a:spcPct val="150000"/>
                        </a:lnSpc>
                        <a:buFont typeface="Arial" panose="020B0604020202020204" pitchFamily="34" charset="0"/>
                        <a:buChar char="•"/>
                      </a:pPr>
                      <a:r>
                        <a:rPr lang="en-GB" sz="2000" baseline="0" dirty="0">
                          <a:latin typeface="Tw Cen MT" panose="020B0602020104020603" pitchFamily="34" charset="0"/>
                        </a:rPr>
                        <a:t>The young lady is enjoying her life</a:t>
                      </a:r>
                      <a:endParaRPr lang="en-US" sz="2000" baseline="0" dirty="0">
                        <a:latin typeface="Tw Cen MT" panose="020B0602020104020603" pitchFamily="34" charset="0"/>
                      </a:endParaRPr>
                    </a:p>
                    <a:p>
                      <a:pPr marL="285750" indent="-285750">
                        <a:lnSpc>
                          <a:spcPct val="150000"/>
                        </a:lnSpc>
                        <a:buFont typeface="Arial" panose="020B0604020202020204" pitchFamily="34" charset="0"/>
                        <a:buChar char="•"/>
                      </a:pPr>
                      <a:r>
                        <a:rPr lang="en-GB" sz="2000" baseline="0" dirty="0">
                          <a:latin typeface="Tw Cen MT" panose="020B0602020104020603" pitchFamily="34" charset="0"/>
                        </a:rPr>
                        <a:t>She has no worries of getting unplanned pregnancy because she abstains from sex</a:t>
                      </a:r>
                    </a:p>
                    <a:p>
                      <a:pPr marL="285750" indent="-285750">
                        <a:lnSpc>
                          <a:spcPct val="150000"/>
                        </a:lnSpc>
                        <a:buFont typeface="Arial" panose="020B0604020202020204" pitchFamily="34" charset="0"/>
                        <a:buChar char="•"/>
                      </a:pPr>
                      <a:r>
                        <a:rPr lang="en-GB" sz="2000" baseline="0" dirty="0">
                          <a:latin typeface="Tw Cen MT" panose="020B0602020104020603" pitchFamily="34" charset="0"/>
                        </a:rPr>
                        <a:t>The implication was that young people in relationships may to have time to chill and just ‘do them’ which many participants disagreed with</a:t>
                      </a:r>
                    </a:p>
                    <a:p>
                      <a:pPr marL="285750" indent="-285750">
                        <a:lnSpc>
                          <a:spcPct val="150000"/>
                        </a:lnSpc>
                        <a:buFont typeface="Arial" panose="020B0604020202020204" pitchFamily="34" charset="0"/>
                        <a:buChar char="•"/>
                      </a:pPr>
                      <a:r>
                        <a:rPr lang="en-GB" sz="2000" baseline="0" dirty="0">
                          <a:latin typeface="Tw Cen MT" panose="020B0602020104020603" pitchFamily="34" charset="0"/>
                        </a:rPr>
                        <a:t>Overall the concept of “chill and do me…” wasn't understood by the young participants in upcountry locations</a:t>
                      </a:r>
                    </a:p>
                    <a:p>
                      <a:pPr marL="285750" indent="-285750">
                        <a:lnSpc>
                          <a:spcPct val="150000"/>
                        </a:lnSpc>
                        <a:buFont typeface="Arial" panose="020B0604020202020204" pitchFamily="34" charset="0"/>
                        <a:buChar char="•"/>
                      </a:pPr>
                      <a:r>
                        <a:rPr lang="en-GB" sz="2000" baseline="0" dirty="0">
                          <a:latin typeface="Tw Cen MT" panose="020B0602020104020603" pitchFamily="34" charset="0"/>
                        </a:rPr>
                        <a:t>A couple of male participants in Kampala mentioned that the use of the phrase “chill and do me…” sounded like some sexual innuendos that could be taken out of context</a:t>
                      </a:r>
                    </a:p>
                  </a:txBody>
                  <a:tcPr/>
                </a:tc>
                <a:extLst>
                  <a:ext uri="{0D108BD9-81ED-4DB2-BD59-A6C34878D82A}">
                    <a16:rowId xmlns:a16="http://schemas.microsoft.com/office/drawing/2014/main" val="10001"/>
                  </a:ext>
                </a:extLst>
              </a:tr>
            </a:tbl>
          </a:graphicData>
        </a:graphic>
      </p:graphicFrame>
      <p:sp>
        <p:nvSpPr>
          <p:cNvPr id="11" name="TextBox 10"/>
          <p:cNvSpPr txBox="1"/>
          <p:nvPr/>
        </p:nvSpPr>
        <p:spPr>
          <a:xfrm>
            <a:off x="154324" y="2858594"/>
            <a:ext cx="3058432" cy="1200329"/>
          </a:xfrm>
          <a:prstGeom prst="rect">
            <a:avLst/>
          </a:prstGeom>
          <a:solidFill>
            <a:srgbClr val="FFFF00"/>
          </a:solidFill>
        </p:spPr>
        <p:txBody>
          <a:bodyPr wrap="square" rtlCol="0">
            <a:spAutoFit/>
          </a:bodyPr>
          <a:lstStyle/>
          <a:p>
            <a:pPr algn="ctr"/>
            <a:r>
              <a:rPr lang="en-GB" sz="2400" b="1" dirty="0">
                <a:solidFill>
                  <a:prstClr val="black"/>
                </a:solidFill>
              </a:rPr>
              <a:t>I’M HAPPY I HAVE MORE TIME TO CHILL AN JUST DO ME</a:t>
            </a:r>
          </a:p>
        </p:txBody>
      </p:sp>
      <p:sp>
        <p:nvSpPr>
          <p:cNvPr id="7" name="TextBox 6"/>
          <p:cNvSpPr txBox="1"/>
          <p:nvPr/>
        </p:nvSpPr>
        <p:spPr>
          <a:xfrm>
            <a:off x="166681" y="4302731"/>
            <a:ext cx="3058432" cy="2308324"/>
          </a:xfrm>
          <a:prstGeom prst="rect">
            <a:avLst/>
          </a:prstGeom>
          <a:solidFill>
            <a:srgbClr val="FFFF00"/>
          </a:solidFill>
        </p:spPr>
        <p:txBody>
          <a:bodyPr wrap="square" rtlCol="0">
            <a:spAutoFit/>
          </a:bodyPr>
          <a:lstStyle/>
          <a:p>
            <a:pPr algn="ctr"/>
            <a:r>
              <a:rPr lang="en-GB" sz="2400" b="1" dirty="0">
                <a:solidFill>
                  <a:prstClr val="black"/>
                </a:solidFill>
              </a:rPr>
              <a:t>IT PAYS TO AVOID UNPLANNED PREGNANCY BY ABSTAINING FROM SEX UNTIL YOU’RE READY</a:t>
            </a:r>
          </a:p>
        </p:txBody>
      </p:sp>
    </p:spTree>
    <p:extLst>
      <p:ext uri="{BB962C8B-B14F-4D97-AF65-F5344CB8AC3E}">
        <p14:creationId xmlns:p14="http://schemas.microsoft.com/office/powerpoint/2010/main" val="28823100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7B3386-BD01-EE4E-869F-BE4B220DFB4A}"/>
              </a:ext>
            </a:extLst>
          </p:cNvPr>
          <p:cNvSpPr txBox="1"/>
          <p:nvPr/>
        </p:nvSpPr>
        <p:spPr>
          <a:xfrm>
            <a:off x="1087393" y="2501010"/>
            <a:ext cx="9020434" cy="1962076"/>
          </a:xfrm>
          <a:prstGeom prst="rect">
            <a:avLst/>
          </a:prstGeom>
          <a:noFill/>
        </p:spPr>
        <p:txBody>
          <a:bodyPr wrap="square" rtlCol="0">
            <a:spAutoFit/>
          </a:bodyPr>
          <a:lstStyle/>
          <a:p>
            <a:pPr algn="ctr">
              <a:lnSpc>
                <a:spcPct val="90000"/>
              </a:lnSpc>
              <a:spcBef>
                <a:spcPts val="1000"/>
              </a:spcBef>
            </a:pPr>
            <a:r>
              <a:rPr lang="en-GB" sz="11500" dirty="0">
                <a:solidFill>
                  <a:srgbClr val="FF0000"/>
                </a:solidFill>
                <a:latin typeface="Tw Cen MT" panose="020B0602020104020603" pitchFamily="34" charset="0"/>
              </a:rPr>
              <a:t> A BETTER LIFE</a:t>
            </a:r>
            <a:endParaRPr lang="en-UG" sz="11500" dirty="0">
              <a:solidFill>
                <a:srgbClr val="FF0000"/>
              </a:solidFill>
              <a:latin typeface="Tw Cen MT" panose="020B0602020104020603" pitchFamily="34" charset="0"/>
            </a:endParaRPr>
          </a:p>
          <a:p>
            <a:r>
              <a:rPr lang="en-UG" b="1" dirty="0"/>
              <a:t> </a:t>
            </a:r>
          </a:p>
        </p:txBody>
      </p:sp>
    </p:spTree>
    <p:extLst>
      <p:ext uri="{BB962C8B-B14F-4D97-AF65-F5344CB8AC3E}">
        <p14:creationId xmlns:p14="http://schemas.microsoft.com/office/powerpoint/2010/main" val="3163919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4172755" y="0"/>
            <a:ext cx="8019245" cy="685800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0" y="-6441"/>
            <a:ext cx="4314423" cy="6858000"/>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06063" y="2770253"/>
            <a:ext cx="3966690" cy="652306"/>
          </a:xfrm>
        </p:spPr>
        <p:txBody>
          <a:bodyPr>
            <a:noAutofit/>
          </a:bodyPr>
          <a:lstStyle/>
          <a:p>
            <a:r>
              <a:rPr lang="en-US" dirty="0">
                <a:latin typeface="Tw Cen MT" panose="020B0602020104020603" pitchFamily="34" charset="0"/>
              </a:rPr>
              <a:t>INTRODUCTION</a:t>
            </a:r>
          </a:p>
        </p:txBody>
      </p:sp>
      <p:sp>
        <p:nvSpPr>
          <p:cNvPr id="3" name="Content Placeholder 2"/>
          <p:cNvSpPr>
            <a:spLocks noGrp="1"/>
          </p:cNvSpPr>
          <p:nvPr>
            <p:ph idx="1"/>
          </p:nvPr>
        </p:nvSpPr>
        <p:spPr>
          <a:xfrm>
            <a:off x="4520485" y="1070512"/>
            <a:ext cx="7472223" cy="5046953"/>
          </a:xfrm>
        </p:spPr>
        <p:txBody>
          <a:bodyPr>
            <a:normAutofit lnSpcReduction="10000"/>
          </a:bodyPr>
          <a:lstStyle/>
          <a:p>
            <a:pPr marL="0" lvl="0" indent="0">
              <a:buNone/>
            </a:pPr>
            <a:r>
              <a:rPr lang="en-GB" sz="2400" dirty="0">
                <a:solidFill>
                  <a:prstClr val="black"/>
                </a:solidFill>
                <a:latin typeface="Tw Cen MT" panose="020B0602020104020603" pitchFamily="34" charset="0"/>
              </a:rPr>
              <a:t>SBCA is currently supporting MOH and partners to develop SBC campaigns, tools and interventions. </a:t>
            </a:r>
          </a:p>
          <a:p>
            <a:pPr marL="0" indent="0">
              <a:buNone/>
            </a:pPr>
            <a:endParaRPr lang="en-GB" sz="2400" dirty="0">
              <a:latin typeface="Tw Cen MT" panose="020B0602020104020603" pitchFamily="34" charset="0"/>
            </a:endParaRPr>
          </a:p>
          <a:p>
            <a:pPr marL="0" indent="0">
              <a:buNone/>
            </a:pPr>
            <a:r>
              <a:rPr lang="en-GB" sz="2400" dirty="0">
                <a:latin typeface="Tw Cen MT" panose="020B0602020104020603" pitchFamily="34" charset="0"/>
              </a:rPr>
              <a:t>3 Family health campaign concepts have been developed. These include; </a:t>
            </a:r>
          </a:p>
          <a:p>
            <a:r>
              <a:rPr lang="en-GB" sz="2400" i="1" dirty="0">
                <a:latin typeface="Tw Cen MT" panose="020B0602020104020603" pitchFamily="34" charset="0"/>
              </a:rPr>
              <a:t>Essanyu</a:t>
            </a:r>
          </a:p>
          <a:p>
            <a:r>
              <a:rPr lang="en-GB" sz="2400" i="1" dirty="0">
                <a:latin typeface="Tw Cen MT" panose="020B0602020104020603" pitchFamily="34" charset="0"/>
              </a:rPr>
              <a:t>Well done and</a:t>
            </a:r>
          </a:p>
          <a:p>
            <a:r>
              <a:rPr lang="en-GB" sz="2400" i="1" dirty="0">
                <a:latin typeface="Tw Cen MT" panose="020B0602020104020603" pitchFamily="34" charset="0"/>
              </a:rPr>
              <a:t>A better life</a:t>
            </a:r>
          </a:p>
          <a:p>
            <a:pPr marL="0" indent="0">
              <a:buNone/>
            </a:pPr>
            <a:endParaRPr lang="en-GB" sz="2400" dirty="0">
              <a:latin typeface="Tw Cen MT" panose="020B0602020104020603" pitchFamily="34" charset="0"/>
            </a:endParaRPr>
          </a:p>
          <a:p>
            <a:pPr marL="0" indent="0">
              <a:buNone/>
            </a:pPr>
            <a:r>
              <a:rPr lang="en-GB" sz="2400" dirty="0">
                <a:latin typeface="Tw Cen MT" panose="020B0602020104020603" pitchFamily="34" charset="0"/>
              </a:rPr>
              <a:t>The concept test was carried out in the districts of </a:t>
            </a:r>
            <a:r>
              <a:rPr lang="it-IT" sz="2400" dirty="0">
                <a:latin typeface="Tw Cen MT" panose="020B0602020104020603" pitchFamily="34" charset="0"/>
              </a:rPr>
              <a:t>Kampala, Luuka, Kaberamaido, Lira, Arua and Kyegegwa</a:t>
            </a:r>
            <a:r>
              <a:rPr lang="en-GB" sz="2400" dirty="0">
                <a:latin typeface="Tw Cen MT" panose="020B0602020104020603" pitchFamily="34" charset="0"/>
              </a:rPr>
              <a:t> to select the most appealing option through which the campaign messaging should be further developed.</a:t>
            </a:r>
          </a:p>
        </p:txBody>
      </p:sp>
    </p:spTree>
    <p:extLst>
      <p:ext uri="{BB962C8B-B14F-4D97-AF65-F5344CB8AC3E}">
        <p14:creationId xmlns:p14="http://schemas.microsoft.com/office/powerpoint/2010/main" val="33243674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4436533" y="-6441"/>
            <a:ext cx="7755467" cy="685800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0" y="-6441"/>
            <a:ext cx="4520485" cy="6858000"/>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0" y="2228046"/>
            <a:ext cx="4636394" cy="1867436"/>
          </a:xfrm>
        </p:spPr>
        <p:txBody>
          <a:bodyPr>
            <a:noAutofit/>
          </a:bodyPr>
          <a:lstStyle/>
          <a:p>
            <a:pPr algn="ctr"/>
            <a:r>
              <a:rPr lang="en-US" dirty="0">
                <a:solidFill>
                  <a:schemeClr val="bg1"/>
                </a:solidFill>
                <a:latin typeface="Tw Cen MT" panose="020B0602020104020603" pitchFamily="34" charset="0"/>
              </a:rPr>
              <a:t>TOP OF MIND</a:t>
            </a:r>
            <a:br>
              <a:rPr lang="en-US" dirty="0">
                <a:solidFill>
                  <a:schemeClr val="bg1"/>
                </a:solidFill>
                <a:latin typeface="Tw Cen MT" panose="020B0602020104020603" pitchFamily="34" charset="0"/>
              </a:rPr>
            </a:br>
            <a:r>
              <a:rPr lang="en-US" dirty="0">
                <a:solidFill>
                  <a:schemeClr val="bg1"/>
                </a:solidFill>
                <a:latin typeface="Tw Cen MT" panose="020B0602020104020603" pitchFamily="34" charset="0"/>
              </a:rPr>
              <a:t>COMPREHENSION</a:t>
            </a:r>
          </a:p>
        </p:txBody>
      </p:sp>
      <p:sp>
        <p:nvSpPr>
          <p:cNvPr id="3" name="Content Placeholder 2"/>
          <p:cNvSpPr>
            <a:spLocks noGrp="1"/>
          </p:cNvSpPr>
          <p:nvPr>
            <p:ph idx="1"/>
          </p:nvPr>
        </p:nvSpPr>
        <p:spPr>
          <a:xfrm>
            <a:off x="5123644" y="17983"/>
            <a:ext cx="6447033" cy="643943"/>
          </a:xfrm>
        </p:spPr>
        <p:txBody>
          <a:bodyPr>
            <a:noAutofit/>
          </a:bodyPr>
          <a:lstStyle/>
          <a:p>
            <a:pPr marL="0" indent="0" algn="ctr">
              <a:buNone/>
            </a:pPr>
            <a:r>
              <a:rPr lang="en-GB" sz="4400" dirty="0">
                <a:solidFill>
                  <a:srgbClr val="FF0000"/>
                </a:solidFill>
                <a:latin typeface="Tw Cen MT" panose="020B0602020104020603" pitchFamily="34" charset="0"/>
              </a:rPr>
              <a:t>A BETTER LIFE</a:t>
            </a:r>
          </a:p>
        </p:txBody>
      </p:sp>
      <p:sp>
        <p:nvSpPr>
          <p:cNvPr id="7" name="Rectangle 6"/>
          <p:cNvSpPr/>
          <p:nvPr/>
        </p:nvSpPr>
        <p:spPr>
          <a:xfrm>
            <a:off x="4636394" y="3778965"/>
            <a:ext cx="7555606" cy="1617777"/>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endParaRPr lang="en-US"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Better job</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More money</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Own house/ Bigger house, a motorcycle/a car</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Better school (adolescents)</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To live in Kampala (Arua Male)</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Good marks in S4 </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To dress in better clothes than what I have now, have good nails, hair </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Better harvest and good maize prices (Kyegegwa) </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To be popular and adored by many people</a:t>
            </a: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US"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p:txBody>
      </p:sp>
    </p:spTree>
    <p:extLst>
      <p:ext uri="{BB962C8B-B14F-4D97-AF65-F5344CB8AC3E}">
        <p14:creationId xmlns:p14="http://schemas.microsoft.com/office/powerpoint/2010/main" val="11261053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4436533" y="-6441"/>
            <a:ext cx="7755467" cy="685800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0" y="-6441"/>
            <a:ext cx="4520485" cy="6858000"/>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0" y="2228046"/>
            <a:ext cx="4636394" cy="1867436"/>
          </a:xfrm>
        </p:spPr>
        <p:txBody>
          <a:bodyPr>
            <a:noAutofit/>
          </a:bodyPr>
          <a:lstStyle/>
          <a:p>
            <a:pPr algn="ctr"/>
            <a:r>
              <a:rPr lang="en-US" dirty="0">
                <a:solidFill>
                  <a:schemeClr val="bg1"/>
                </a:solidFill>
                <a:latin typeface="Tw Cen MT" panose="020B0602020104020603" pitchFamily="34" charset="0"/>
              </a:rPr>
              <a:t>TOP OF MIND</a:t>
            </a:r>
            <a:br>
              <a:rPr lang="en-US" dirty="0">
                <a:solidFill>
                  <a:schemeClr val="bg1"/>
                </a:solidFill>
                <a:latin typeface="Tw Cen MT" panose="020B0602020104020603" pitchFamily="34" charset="0"/>
              </a:rPr>
            </a:br>
            <a:r>
              <a:rPr lang="en-US" dirty="0">
                <a:solidFill>
                  <a:schemeClr val="bg1"/>
                </a:solidFill>
                <a:latin typeface="Tw Cen MT" panose="020B0602020104020603" pitchFamily="34" charset="0"/>
              </a:rPr>
              <a:t>COMPREHENSION</a:t>
            </a:r>
          </a:p>
        </p:txBody>
      </p:sp>
      <p:sp>
        <p:nvSpPr>
          <p:cNvPr id="3" name="Content Placeholder 2"/>
          <p:cNvSpPr>
            <a:spLocks noGrp="1"/>
          </p:cNvSpPr>
          <p:nvPr>
            <p:ph idx="1"/>
          </p:nvPr>
        </p:nvSpPr>
        <p:spPr>
          <a:xfrm>
            <a:off x="5123644" y="17983"/>
            <a:ext cx="6447033" cy="643943"/>
          </a:xfrm>
        </p:spPr>
        <p:txBody>
          <a:bodyPr>
            <a:noAutofit/>
          </a:bodyPr>
          <a:lstStyle/>
          <a:p>
            <a:pPr marL="0" indent="0" algn="ctr">
              <a:buNone/>
            </a:pPr>
            <a:r>
              <a:rPr lang="en-GB" sz="4400" dirty="0">
                <a:solidFill>
                  <a:srgbClr val="FF0000"/>
                </a:solidFill>
                <a:latin typeface="Tw Cen MT" panose="020B0602020104020603" pitchFamily="34" charset="0"/>
              </a:rPr>
              <a:t>A BETTER LIFE</a:t>
            </a:r>
          </a:p>
        </p:txBody>
      </p:sp>
      <p:sp>
        <p:nvSpPr>
          <p:cNvPr id="7" name="Rectangle 6"/>
          <p:cNvSpPr/>
          <p:nvPr/>
        </p:nvSpPr>
        <p:spPr>
          <a:xfrm>
            <a:off x="4636394" y="2954215"/>
            <a:ext cx="7555606" cy="1617777"/>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endParaRPr lang="en-US"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Every man and woman has a life</a:t>
            </a:r>
            <a:endParaRPr lang="en-US"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This life may have a few things that aren’t going well</a:t>
            </a:r>
            <a:endParaRPr lang="en-US"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There are things that we can do to make our life better usually </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It is our responsibility to make a better life</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A better life to some females is improvement in marital status e.g. girlfriend to wife (young females)</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Adolescents equated it to getting better grades and proceeding to next level of education</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Most males comprehended a better life to be when they have more resources and can provide better things for their families like</a:t>
            </a: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p:txBody>
      </p:sp>
    </p:spTree>
    <p:extLst>
      <p:ext uri="{BB962C8B-B14F-4D97-AF65-F5344CB8AC3E}">
        <p14:creationId xmlns:p14="http://schemas.microsoft.com/office/powerpoint/2010/main" val="15847582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4520485" y="-6441"/>
            <a:ext cx="7671515" cy="685800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0" y="-6441"/>
            <a:ext cx="4520485" cy="6858000"/>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0" y="2228046"/>
            <a:ext cx="4636394" cy="1867436"/>
          </a:xfrm>
        </p:spPr>
        <p:txBody>
          <a:bodyPr>
            <a:noAutofit/>
          </a:bodyPr>
          <a:lstStyle/>
          <a:p>
            <a:pPr algn="ctr"/>
            <a:r>
              <a:rPr lang="en-US" dirty="0">
                <a:solidFill>
                  <a:prstClr val="white"/>
                </a:solidFill>
                <a:latin typeface="Tw Cen MT" panose="020B0602020104020603" pitchFamily="34" charset="0"/>
              </a:rPr>
              <a:t>TOP OF MIND</a:t>
            </a:r>
            <a:br>
              <a:rPr lang="en-US" dirty="0">
                <a:solidFill>
                  <a:prstClr val="white"/>
                </a:solidFill>
                <a:latin typeface="Tw Cen MT" panose="020B0602020104020603" pitchFamily="34" charset="0"/>
              </a:rPr>
            </a:br>
            <a:r>
              <a:rPr lang="en-US" dirty="0">
                <a:solidFill>
                  <a:prstClr val="white"/>
                </a:solidFill>
                <a:latin typeface="Tw Cen MT" panose="020B0602020104020603" pitchFamily="34" charset="0"/>
              </a:rPr>
              <a:t>COMPREHENSION</a:t>
            </a:r>
            <a:endParaRPr lang="en-US" sz="4000" dirty="0">
              <a:solidFill>
                <a:schemeClr val="bg1"/>
              </a:solidFill>
              <a:latin typeface="Tw Cen MT" panose="020B0602020104020603" pitchFamily="34" charset="0"/>
            </a:endParaRPr>
          </a:p>
        </p:txBody>
      </p:sp>
      <p:sp>
        <p:nvSpPr>
          <p:cNvPr id="7" name="Rectangle 6"/>
          <p:cNvSpPr/>
          <p:nvPr/>
        </p:nvSpPr>
        <p:spPr>
          <a:xfrm>
            <a:off x="4636395" y="1093073"/>
            <a:ext cx="7461820" cy="1617777"/>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endParaRPr lang="en-US"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US" dirty="0">
              <a:solidFill>
                <a:prstClr val="black"/>
              </a:solidFill>
              <a:latin typeface="Tw Cen MT" panose="020B0602020104020603" pitchFamily="34" charset="0"/>
            </a:endParaRPr>
          </a:p>
          <a:p>
            <a:pPr algn="ctr">
              <a:lnSpc>
                <a:spcPct val="150000"/>
              </a:lnSpc>
            </a:pPr>
            <a:r>
              <a:rPr lang="en-US" sz="2000" i="1" dirty="0">
                <a:solidFill>
                  <a:prstClr val="black"/>
                </a:solidFill>
                <a:latin typeface="Tw Cen MT" panose="020B0602020104020603" pitchFamily="34" charset="0"/>
              </a:rPr>
              <a:t>“A better life is when you can afford some things that you were not able to afford  like a motorcycle etc.”. Male adult, Kampala</a:t>
            </a:r>
          </a:p>
          <a:p>
            <a:pPr algn="ctr">
              <a:lnSpc>
                <a:spcPct val="150000"/>
              </a:lnSpc>
            </a:pPr>
            <a:r>
              <a:rPr lang="en-GB" sz="2000" i="1" dirty="0">
                <a:solidFill>
                  <a:prstClr val="black"/>
                </a:solidFill>
                <a:latin typeface="Tw Cen MT" panose="020B0602020104020603" pitchFamily="34" charset="0"/>
              </a:rPr>
              <a:t>“A better life is having more money. You can pay fees without getting a loan and the family is comfortable ” Male adult, Gulu</a:t>
            </a:r>
          </a:p>
          <a:p>
            <a:pPr algn="ctr">
              <a:lnSpc>
                <a:spcPct val="150000"/>
              </a:lnSpc>
            </a:pPr>
            <a:r>
              <a:rPr lang="en-GB" sz="2000" i="1" dirty="0">
                <a:solidFill>
                  <a:prstClr val="black"/>
                </a:solidFill>
                <a:latin typeface="Tw Cen MT" panose="020B0602020104020603" pitchFamily="34" charset="0"/>
              </a:rPr>
              <a:t>“If you get a chance  go to Dubai and you can work for 2 years and get money to start business here” Female, Luuka</a:t>
            </a:r>
            <a:endParaRPr lang="en-US" sz="2000" i="1" dirty="0">
              <a:solidFill>
                <a:prstClr val="black"/>
              </a:solidFill>
              <a:latin typeface="Tw Cen MT" panose="020B0602020104020603" pitchFamily="34" charset="0"/>
            </a:endParaRPr>
          </a:p>
        </p:txBody>
      </p:sp>
      <p:sp>
        <p:nvSpPr>
          <p:cNvPr id="9" name="Rectangle 8"/>
          <p:cNvSpPr/>
          <p:nvPr/>
        </p:nvSpPr>
        <p:spPr>
          <a:xfrm>
            <a:off x="4636394" y="4433668"/>
            <a:ext cx="7461821" cy="843947"/>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FF0000"/>
                </a:solidFill>
                <a:latin typeface="Tw Cen MT" panose="020B0602020104020603" pitchFamily="34" charset="0"/>
              </a:rPr>
              <a:t>The concept was comprehended by adolescents as what they have to do to get to the next step of education, by female participants as the improvement in relationship status and appearance. Mot participants and most especially the males interpreted a better life as the improvement of their ability to provide for their families in terms of feeding, housing and clothing  </a:t>
            </a:r>
            <a:endParaRPr lang="en-US" sz="2000" i="1" dirty="0">
              <a:solidFill>
                <a:srgbClr val="FF0000"/>
              </a:solidFill>
              <a:latin typeface="Tw Cen MT" panose="020B0602020104020603" pitchFamily="34" charset="0"/>
            </a:endParaRPr>
          </a:p>
        </p:txBody>
      </p:sp>
      <p:sp>
        <p:nvSpPr>
          <p:cNvPr id="10" name="Content Placeholder 2"/>
          <p:cNvSpPr txBox="1">
            <a:spLocks/>
          </p:cNvSpPr>
          <p:nvPr/>
        </p:nvSpPr>
        <p:spPr>
          <a:xfrm>
            <a:off x="5123644" y="17983"/>
            <a:ext cx="6447033" cy="6439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400" dirty="0">
                <a:solidFill>
                  <a:srgbClr val="FF0000"/>
                </a:solidFill>
                <a:latin typeface="Tw Cen MT" panose="020B0602020104020603" pitchFamily="34" charset="0"/>
              </a:rPr>
              <a:t>A BETTER LIFE</a:t>
            </a:r>
          </a:p>
        </p:txBody>
      </p:sp>
    </p:spTree>
    <p:extLst>
      <p:ext uri="{BB962C8B-B14F-4D97-AF65-F5344CB8AC3E}">
        <p14:creationId xmlns:p14="http://schemas.microsoft.com/office/powerpoint/2010/main" val="27720668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228046"/>
            <a:ext cx="4636394" cy="1867436"/>
          </a:xfrm>
        </p:spPr>
        <p:txBody>
          <a:bodyPr>
            <a:noAutofit/>
          </a:bodyPr>
          <a:lstStyle/>
          <a:p>
            <a:pPr algn="ctr"/>
            <a:r>
              <a:rPr lang="en-US" dirty="0">
                <a:solidFill>
                  <a:schemeClr val="bg1"/>
                </a:solidFill>
                <a:latin typeface="Tw Cen MT" panose="020B0602020104020603" pitchFamily="34" charset="0"/>
              </a:rPr>
              <a:t>TOP OF MIND</a:t>
            </a:r>
            <a:br>
              <a:rPr lang="en-US" dirty="0">
                <a:solidFill>
                  <a:schemeClr val="bg1"/>
                </a:solidFill>
                <a:latin typeface="Tw Cen MT" panose="020B0602020104020603" pitchFamily="34" charset="0"/>
              </a:rPr>
            </a:br>
            <a:r>
              <a:rPr lang="en-US" dirty="0">
                <a:solidFill>
                  <a:schemeClr val="bg1"/>
                </a:solidFill>
                <a:latin typeface="Tw Cen MT" panose="020B0602020104020603" pitchFamily="34" charset="0"/>
              </a:rPr>
              <a:t>COMPREHENSION</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002162638"/>
              </p:ext>
            </p:extLst>
          </p:nvPr>
        </p:nvGraphicFramePr>
        <p:xfrm>
          <a:off x="180304" y="1671432"/>
          <a:ext cx="11871019" cy="3376966"/>
        </p:xfrm>
        <a:graphic>
          <a:graphicData uri="http://schemas.openxmlformats.org/drawingml/2006/table">
            <a:tbl>
              <a:tblPr firstRow="1" bandRow="1">
                <a:tableStyleId>{5C22544A-7EE6-4342-B048-85BDC9FD1C3A}</a:tableStyleId>
              </a:tblPr>
              <a:tblGrid>
                <a:gridCol w="6190441">
                  <a:extLst>
                    <a:ext uri="{9D8B030D-6E8A-4147-A177-3AD203B41FA5}">
                      <a16:colId xmlns:a16="http://schemas.microsoft.com/office/drawing/2014/main" val="20000"/>
                    </a:ext>
                  </a:extLst>
                </a:gridCol>
                <a:gridCol w="5680578">
                  <a:extLst>
                    <a:ext uri="{9D8B030D-6E8A-4147-A177-3AD203B41FA5}">
                      <a16:colId xmlns:a16="http://schemas.microsoft.com/office/drawing/2014/main" val="20001"/>
                    </a:ext>
                  </a:extLst>
                </a:gridCol>
              </a:tblGrid>
              <a:tr h="145642">
                <a:tc>
                  <a:txBody>
                    <a:bodyPr/>
                    <a:lstStyle/>
                    <a:p>
                      <a:pPr marL="0" indent="0" algn="ctr" defTabSz="914400" rtl="0" eaLnBrk="1" latinLnBrk="0" hangingPunct="1">
                        <a:lnSpc>
                          <a:spcPct val="90000"/>
                        </a:lnSpc>
                        <a:spcBef>
                          <a:spcPts val="1000"/>
                        </a:spcBef>
                        <a:buFont typeface="Arial" panose="020B0604020202020204" pitchFamily="34" charset="0"/>
                        <a:buNone/>
                      </a:pPr>
                      <a:r>
                        <a:rPr lang="en-GB" sz="4000" kern="1200" dirty="0">
                          <a:solidFill>
                            <a:srgbClr val="00B050"/>
                          </a:solidFill>
                          <a:latin typeface="Tw Cen MT" panose="020B0602020104020603" pitchFamily="34" charset="0"/>
                          <a:ea typeface="+mn-ea"/>
                          <a:cs typeface="+mn-cs"/>
                        </a:rPr>
                        <a:t>Strengths </a:t>
                      </a:r>
                      <a:endParaRPr lang="en-US" sz="4000" kern="1200" dirty="0">
                        <a:solidFill>
                          <a:srgbClr val="00B050"/>
                        </a:solidFill>
                        <a:latin typeface="Tw Cen MT" panose="020B0602020104020603" pitchFamily="34" charset="0"/>
                        <a:ea typeface="+mn-ea"/>
                        <a:cs typeface="+mn-cs"/>
                      </a:endParaRPr>
                    </a:p>
                  </a:txBody>
                  <a:tcPr>
                    <a:solidFill>
                      <a:schemeClr val="bg1"/>
                    </a:solidFill>
                  </a:tcPr>
                </a:tc>
                <a:tc>
                  <a:txBody>
                    <a:bodyPr/>
                    <a:lstStyle/>
                    <a:p>
                      <a:pPr marL="0" indent="0" algn="ctr" defTabSz="914400" rtl="0" eaLnBrk="1" latinLnBrk="0" hangingPunct="1">
                        <a:lnSpc>
                          <a:spcPct val="90000"/>
                        </a:lnSpc>
                        <a:spcBef>
                          <a:spcPts val="1000"/>
                        </a:spcBef>
                        <a:buFont typeface="Arial" panose="020B0604020202020204" pitchFamily="34" charset="0"/>
                        <a:buNone/>
                      </a:pPr>
                      <a:r>
                        <a:rPr lang="en-GB" sz="4000" b="1" kern="1200" dirty="0">
                          <a:solidFill>
                            <a:srgbClr val="FF0000"/>
                          </a:solidFill>
                          <a:latin typeface="Tw Cen MT" panose="020B0602020104020603" pitchFamily="34" charset="0"/>
                          <a:ea typeface="+mn-ea"/>
                          <a:cs typeface="+mn-cs"/>
                        </a:rPr>
                        <a:t>Weakness</a:t>
                      </a:r>
                      <a:endParaRPr lang="en-US" sz="4000" b="1" kern="1200" dirty="0">
                        <a:solidFill>
                          <a:srgbClr val="FF0000"/>
                        </a:solidFill>
                        <a:latin typeface="Tw Cen MT" panose="020B0602020104020603" pitchFamily="34" charset="0"/>
                        <a:ea typeface="+mn-ea"/>
                        <a:cs typeface="+mn-cs"/>
                      </a:endParaRPr>
                    </a:p>
                  </a:txBody>
                  <a:tcPr>
                    <a:solidFill>
                      <a:schemeClr val="bg1"/>
                    </a:solidFill>
                  </a:tcPr>
                </a:tc>
                <a:extLst>
                  <a:ext uri="{0D108BD9-81ED-4DB2-BD59-A6C34878D82A}">
                    <a16:rowId xmlns:a16="http://schemas.microsoft.com/office/drawing/2014/main" val="10000"/>
                  </a:ext>
                </a:extLst>
              </a:tr>
              <a:tr h="517499">
                <a:tc>
                  <a:txBody>
                    <a:bodyPr/>
                    <a:lstStyle/>
                    <a:p>
                      <a:pPr marL="0" indent="0">
                        <a:buFont typeface="+mj-lt"/>
                        <a:buNone/>
                      </a:pPr>
                      <a:r>
                        <a:rPr lang="en-GB" sz="2400" dirty="0">
                          <a:latin typeface="Tw Cen MT" panose="020B0602020104020603" pitchFamily="34" charset="0"/>
                        </a:rPr>
                        <a:t>All</a:t>
                      </a:r>
                      <a:r>
                        <a:rPr lang="en-GB" sz="2400" baseline="0" dirty="0">
                          <a:latin typeface="Tw Cen MT" panose="020B0602020104020603" pitchFamily="34" charset="0"/>
                        </a:rPr>
                        <a:t> aspire for a better life which is relatable for al audiences</a:t>
                      </a:r>
                      <a:endParaRPr lang="en-GB" sz="2400" dirty="0">
                        <a:latin typeface="Tw Cen MT" panose="020B0602020104020603" pitchFamily="34" charset="0"/>
                      </a:endParaRPr>
                    </a:p>
                  </a:txBody>
                  <a:tcPr/>
                </a:tc>
                <a:tc>
                  <a:txBody>
                    <a:bodyPr/>
                    <a:lstStyle/>
                    <a:p>
                      <a:r>
                        <a:rPr lang="en-GB" sz="2400" dirty="0">
                          <a:latin typeface="Tw Cen MT" panose="020B0602020104020603" pitchFamily="34" charset="0"/>
                        </a:rPr>
                        <a:t>Not directly associated with health. Mostly</a:t>
                      </a:r>
                      <a:r>
                        <a:rPr lang="en-GB" sz="2400" baseline="0" dirty="0">
                          <a:latin typeface="Tw Cen MT" panose="020B0602020104020603" pitchFamily="34" charset="0"/>
                        </a:rPr>
                        <a:t> associated with increase in resources to be able to afford better things of life</a:t>
                      </a:r>
                      <a:endParaRPr lang="en-US" sz="2400" dirty="0">
                        <a:latin typeface="Tw Cen MT" panose="020B0602020104020603" pitchFamily="34" charset="0"/>
                      </a:endParaRPr>
                    </a:p>
                  </a:txBody>
                  <a:tcPr/>
                </a:tc>
                <a:extLst>
                  <a:ext uri="{0D108BD9-81ED-4DB2-BD59-A6C34878D82A}">
                    <a16:rowId xmlns:a16="http://schemas.microsoft.com/office/drawing/2014/main" val="10001"/>
                  </a:ext>
                </a:extLst>
              </a:tr>
              <a:tr h="620887">
                <a:tc>
                  <a:txBody>
                    <a:bodyPr/>
                    <a:lstStyle/>
                    <a:p>
                      <a:pPr marL="0" indent="0">
                        <a:buFont typeface="+mj-lt"/>
                        <a:buNone/>
                      </a:pPr>
                      <a:r>
                        <a:rPr lang="en-GB" sz="2400" dirty="0">
                          <a:latin typeface="Tw Cen MT" panose="020B0602020104020603" pitchFamily="34" charset="0"/>
                        </a:rPr>
                        <a:t>Each audience has things that the define</a:t>
                      </a:r>
                      <a:r>
                        <a:rPr lang="en-GB" sz="2400" baseline="0" dirty="0">
                          <a:latin typeface="Tw Cen MT" panose="020B0602020104020603" pitchFamily="34" charset="0"/>
                        </a:rPr>
                        <a:t> a better life</a:t>
                      </a:r>
                      <a:endParaRPr lang="en-US" sz="2400" dirty="0">
                        <a:latin typeface="Tw Cen MT" panose="020B0602020104020603" pitchFamily="34" charset="0"/>
                      </a:endParaRPr>
                    </a:p>
                  </a:txBody>
                  <a:tcPr/>
                </a:tc>
                <a:tc>
                  <a:txBody>
                    <a:bodyPr/>
                    <a:lstStyle/>
                    <a:p>
                      <a:endParaRPr lang="en-US" sz="2400" dirty="0">
                        <a:latin typeface="Tw Cen MT" panose="020B0602020104020603" pitchFamily="34" charset="0"/>
                      </a:endParaRPr>
                    </a:p>
                  </a:txBody>
                  <a:tcPr/>
                </a:tc>
                <a:extLst>
                  <a:ext uri="{0D108BD9-81ED-4DB2-BD59-A6C34878D82A}">
                    <a16:rowId xmlns:a16="http://schemas.microsoft.com/office/drawing/2014/main" val="10002"/>
                  </a:ext>
                </a:extLst>
              </a:tr>
              <a:tr h="725206">
                <a:tc>
                  <a:txBody>
                    <a:bodyPr/>
                    <a:lstStyle/>
                    <a:p>
                      <a:pPr marL="0" indent="0">
                        <a:buFont typeface="+mj-lt"/>
                        <a:buNone/>
                      </a:pPr>
                      <a:endParaRPr lang="en-US" sz="2400" dirty="0">
                        <a:latin typeface="Tw Cen MT" panose="020B0602020104020603" pitchFamily="34" charset="0"/>
                      </a:endParaRPr>
                    </a:p>
                  </a:txBody>
                  <a:tcPr/>
                </a:tc>
                <a:tc>
                  <a:txBody>
                    <a:bodyPr/>
                    <a:lstStyle/>
                    <a:p>
                      <a:endParaRPr lang="en-US" sz="2400" dirty="0">
                        <a:latin typeface="Tw Cen MT" panose="020B0602020104020603" pitchFamily="34" charset="0"/>
                      </a:endParaRPr>
                    </a:p>
                  </a:txBody>
                  <a:tcPr/>
                </a:tc>
                <a:extLst>
                  <a:ext uri="{0D108BD9-81ED-4DB2-BD59-A6C34878D82A}">
                    <a16:rowId xmlns:a16="http://schemas.microsoft.com/office/drawing/2014/main" val="10003"/>
                  </a:ext>
                </a:extLst>
              </a:tr>
            </a:tbl>
          </a:graphicData>
        </a:graphic>
      </p:graphicFrame>
      <p:sp>
        <p:nvSpPr>
          <p:cNvPr id="7" name="Content Placeholder 2"/>
          <p:cNvSpPr txBox="1">
            <a:spLocks/>
          </p:cNvSpPr>
          <p:nvPr/>
        </p:nvSpPr>
        <p:spPr>
          <a:xfrm>
            <a:off x="2356998" y="17983"/>
            <a:ext cx="6447033" cy="6439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400" dirty="0">
                <a:solidFill>
                  <a:srgbClr val="FF0000"/>
                </a:solidFill>
                <a:latin typeface="Tw Cen MT" panose="020B0602020104020603" pitchFamily="34" charset="0"/>
              </a:rPr>
              <a:t>A BETTER LIFE</a:t>
            </a:r>
          </a:p>
        </p:txBody>
      </p:sp>
    </p:spTree>
    <p:extLst>
      <p:ext uri="{BB962C8B-B14F-4D97-AF65-F5344CB8AC3E}">
        <p14:creationId xmlns:p14="http://schemas.microsoft.com/office/powerpoint/2010/main" val="37347503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979573" y="3705145"/>
            <a:ext cx="7147774" cy="1617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endParaRPr lang="en-US"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Young people. A boy and a girl</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They are in a classroom</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A lesson is in progress as they are paying attention as if looking at the teacher or blackboard </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They are seriously concentrating on their books</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A hand holding the portrait with the classroom shot</a:t>
            </a:r>
          </a:p>
          <a:p>
            <a:pPr>
              <a:lnSpc>
                <a:spcPct val="150000"/>
              </a:lnSpc>
            </a:pPr>
            <a:endParaRPr lang="en-GB" sz="2400" dirty="0">
              <a:solidFill>
                <a:prstClr val="black"/>
              </a:solidFill>
              <a:latin typeface="Tw Cen MT" panose="020B0602020104020603" pitchFamily="34" charset="0"/>
            </a:endParaRPr>
          </a:p>
          <a:p>
            <a:pPr>
              <a:lnSpc>
                <a:spcPct val="150000"/>
              </a:lnSpc>
            </a:pPr>
            <a:r>
              <a:rPr lang="en-GB" sz="2400" i="1" dirty="0">
                <a:solidFill>
                  <a:prstClr val="black"/>
                </a:solidFill>
                <a:latin typeface="Tw Cen MT" panose="020B0602020104020603" pitchFamily="34" charset="0"/>
              </a:rPr>
              <a:t>“…according to the picture these must be secondary school students” </a:t>
            </a:r>
            <a:r>
              <a:rPr lang="en-GB" sz="2400" dirty="0">
                <a:solidFill>
                  <a:prstClr val="black"/>
                </a:solidFill>
                <a:latin typeface="Tw Cen MT" panose="020B0602020104020603" pitchFamily="34" charset="0"/>
              </a:rPr>
              <a:t>Male adolescent, Arua</a:t>
            </a:r>
          </a:p>
          <a:p>
            <a:pPr>
              <a:lnSpc>
                <a:spcPct val="150000"/>
              </a:lnSpc>
            </a:pPr>
            <a:endParaRPr lang="en-GB" sz="2400" dirty="0">
              <a:solidFill>
                <a:prstClr val="black"/>
              </a:solidFill>
              <a:latin typeface="Tw Cen MT" panose="020B0602020104020603" pitchFamily="34" charset="0"/>
            </a:endParaRPr>
          </a:p>
          <a:p>
            <a:pPr>
              <a:lnSpc>
                <a:spcPct val="150000"/>
              </a:lnSpc>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p:txBody>
      </p:sp>
      <p:pic>
        <p:nvPicPr>
          <p:cNvPr id="2" name="Picture 1"/>
          <p:cNvPicPr>
            <a:picLocks noChangeAspect="1"/>
          </p:cNvPicPr>
          <p:nvPr/>
        </p:nvPicPr>
        <p:blipFill>
          <a:blip r:embed="rId2"/>
          <a:stretch>
            <a:fillRect/>
          </a:stretch>
        </p:blipFill>
        <p:spPr>
          <a:xfrm>
            <a:off x="0" y="-50871"/>
            <a:ext cx="4914103" cy="6971307"/>
          </a:xfrm>
          <a:prstGeom prst="rect">
            <a:avLst/>
          </a:prstGeom>
        </p:spPr>
      </p:pic>
    </p:spTree>
    <p:extLst>
      <p:ext uri="{BB962C8B-B14F-4D97-AF65-F5344CB8AC3E}">
        <p14:creationId xmlns:p14="http://schemas.microsoft.com/office/powerpoint/2010/main" val="25902976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0" y="397098"/>
            <a:ext cx="12191999" cy="82639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Tw Cen MT" panose="020B0602020104020603" pitchFamily="34" charset="0"/>
              </a:rPr>
              <a:t>Inferred Insights from Overall Analysis</a:t>
            </a:r>
          </a:p>
        </p:txBody>
      </p:sp>
      <p:graphicFrame>
        <p:nvGraphicFramePr>
          <p:cNvPr id="3" name="Table 2"/>
          <p:cNvGraphicFramePr>
            <a:graphicFrameLocks noGrp="1"/>
          </p:cNvGraphicFramePr>
          <p:nvPr>
            <p:extLst>
              <p:ext uri="{D42A27DB-BD31-4B8C-83A1-F6EECF244321}">
                <p14:modId xmlns:p14="http://schemas.microsoft.com/office/powerpoint/2010/main" val="1629751799"/>
              </p:ext>
            </p:extLst>
          </p:nvPr>
        </p:nvGraphicFramePr>
        <p:xfrm>
          <a:off x="117230" y="1303637"/>
          <a:ext cx="11922369" cy="5499927"/>
        </p:xfrm>
        <a:graphic>
          <a:graphicData uri="http://schemas.openxmlformats.org/drawingml/2006/table">
            <a:tbl>
              <a:tblPr firstRow="1" bandRow="1">
                <a:tableStyleId>{5C22544A-7EE6-4342-B048-85BDC9FD1C3A}</a:tableStyleId>
              </a:tblPr>
              <a:tblGrid>
                <a:gridCol w="3691937">
                  <a:extLst>
                    <a:ext uri="{9D8B030D-6E8A-4147-A177-3AD203B41FA5}">
                      <a16:colId xmlns:a16="http://schemas.microsoft.com/office/drawing/2014/main" val="20000"/>
                    </a:ext>
                  </a:extLst>
                </a:gridCol>
                <a:gridCol w="8230432">
                  <a:extLst>
                    <a:ext uri="{9D8B030D-6E8A-4147-A177-3AD203B41FA5}">
                      <a16:colId xmlns:a16="http://schemas.microsoft.com/office/drawing/2014/main" val="20001"/>
                    </a:ext>
                  </a:extLst>
                </a:gridCol>
              </a:tblGrid>
              <a:tr h="428372">
                <a:tc>
                  <a:txBody>
                    <a:bodyPr/>
                    <a:lstStyle/>
                    <a:p>
                      <a:pPr algn="ctr"/>
                      <a:r>
                        <a:rPr lang="en-US" dirty="0">
                          <a:latin typeface="Tw Cen MT" panose="020B0602020104020603" pitchFamily="34" charset="0"/>
                        </a:rPr>
                        <a:t>Aspect</a:t>
                      </a:r>
                    </a:p>
                  </a:txBody>
                  <a:tcPr/>
                </a:tc>
                <a:tc>
                  <a:txBody>
                    <a:bodyPr/>
                    <a:lstStyle/>
                    <a:p>
                      <a:pPr algn="ctr"/>
                      <a:r>
                        <a:rPr lang="en-US" dirty="0">
                          <a:latin typeface="Tw Cen MT" panose="020B0602020104020603" pitchFamily="34" charset="0"/>
                        </a:rPr>
                        <a:t>Insights</a:t>
                      </a:r>
                    </a:p>
                  </a:txBody>
                  <a:tcPr/>
                </a:tc>
                <a:extLst>
                  <a:ext uri="{0D108BD9-81ED-4DB2-BD59-A6C34878D82A}">
                    <a16:rowId xmlns:a16="http://schemas.microsoft.com/office/drawing/2014/main" val="10000"/>
                  </a:ext>
                </a:extLst>
              </a:tr>
              <a:tr h="4997037">
                <a:tc>
                  <a:txBody>
                    <a:bodyPr/>
                    <a:lstStyle/>
                    <a:p>
                      <a:r>
                        <a:rPr lang="en-US" b="1" dirty="0">
                          <a:solidFill>
                            <a:srgbClr val="FF0000"/>
                          </a:solidFill>
                          <a:latin typeface="Tw Cen MT" panose="020B0602020104020603" pitchFamily="34" charset="0"/>
                        </a:rPr>
                        <a:t>MESSAGING</a:t>
                      </a:r>
                    </a:p>
                  </a:txBody>
                  <a:tcPr/>
                </a:tc>
                <a:tc>
                  <a:txBody>
                    <a:bodyPr/>
                    <a:lstStyle/>
                    <a:p>
                      <a:pPr marL="0" indent="0">
                        <a:lnSpc>
                          <a:spcPct val="150000"/>
                        </a:lnSpc>
                        <a:buFont typeface="Arial" panose="020B0604020202020204" pitchFamily="34" charset="0"/>
                        <a:buNone/>
                      </a:pPr>
                      <a:r>
                        <a:rPr lang="en-GB" sz="2000" baseline="0" dirty="0">
                          <a:latin typeface="Tw Cen MT" panose="020B0602020104020603" pitchFamily="34" charset="0"/>
                        </a:rPr>
                        <a:t>Interpreted generally to mean;</a:t>
                      </a:r>
                      <a:endParaRPr lang="en-US" sz="2000" baseline="0" dirty="0">
                        <a:latin typeface="Tw Cen MT" panose="020B0602020104020603" pitchFamily="34" charset="0"/>
                      </a:endParaRPr>
                    </a:p>
                    <a:p>
                      <a:pPr marL="285750" indent="-285750">
                        <a:lnSpc>
                          <a:spcPct val="150000"/>
                        </a:lnSpc>
                        <a:buFont typeface="Arial" panose="020B0604020202020204" pitchFamily="34" charset="0"/>
                        <a:buChar char="•"/>
                      </a:pPr>
                      <a:r>
                        <a:rPr lang="en-GB" sz="2000" baseline="0" dirty="0">
                          <a:latin typeface="Tw Cen MT" panose="020B0602020104020603" pitchFamily="34" charset="0"/>
                        </a:rPr>
                        <a:t>The young people are focussed on their education</a:t>
                      </a:r>
                    </a:p>
                    <a:p>
                      <a:pPr marL="285750" indent="-285750" algn="l" defTabSz="914400" rtl="0" eaLnBrk="1" latinLnBrk="0" hangingPunct="1">
                        <a:lnSpc>
                          <a:spcPct val="150000"/>
                        </a:lnSpc>
                        <a:buFont typeface="Arial" panose="020B0604020202020204" pitchFamily="34" charset="0"/>
                        <a:buChar char="•"/>
                      </a:pPr>
                      <a:r>
                        <a:rPr lang="en-GB" sz="2000" kern="1200" baseline="0" dirty="0">
                          <a:solidFill>
                            <a:schemeClr val="dk1"/>
                          </a:solidFill>
                          <a:latin typeface="Tw Cen MT" panose="020B0602020104020603" pitchFamily="34" charset="0"/>
                          <a:ea typeface="+mn-ea"/>
                          <a:cs typeface="+mn-cs"/>
                        </a:rPr>
                        <a:t>They want a bright future for themselves and they know that completing their education is very important to ensure that</a:t>
                      </a:r>
                    </a:p>
                    <a:p>
                      <a:pPr marL="285750" indent="-285750" algn="l" defTabSz="914400" rtl="0" eaLnBrk="1" latinLnBrk="0" hangingPunct="1">
                        <a:lnSpc>
                          <a:spcPct val="150000"/>
                        </a:lnSpc>
                        <a:buFont typeface="Arial" panose="020B0604020202020204" pitchFamily="34" charset="0"/>
                        <a:buChar char="•"/>
                      </a:pPr>
                      <a:r>
                        <a:rPr lang="en-GB" sz="2000" kern="1200" baseline="0" dirty="0">
                          <a:solidFill>
                            <a:schemeClr val="dk1"/>
                          </a:solidFill>
                          <a:latin typeface="Tw Cen MT" panose="020B0602020104020603" pitchFamily="34" charset="0"/>
                          <a:ea typeface="+mn-ea"/>
                          <a:cs typeface="+mn-cs"/>
                        </a:rPr>
                        <a:t>They are abstaining from sex to make sure that they don't get pregnant which would make complicate their future   </a:t>
                      </a:r>
                    </a:p>
                    <a:p>
                      <a:pPr marL="285750" indent="-285750" algn="l" defTabSz="914400" rtl="0" eaLnBrk="1" latinLnBrk="0" hangingPunct="1">
                        <a:lnSpc>
                          <a:spcPct val="150000"/>
                        </a:lnSpc>
                        <a:buFont typeface="Arial" panose="020B0604020202020204" pitchFamily="34" charset="0"/>
                        <a:buChar char="•"/>
                      </a:pPr>
                      <a:r>
                        <a:rPr lang="en-GB" sz="2000" kern="1200" baseline="0" dirty="0">
                          <a:solidFill>
                            <a:schemeClr val="dk1"/>
                          </a:solidFill>
                          <a:latin typeface="Tw Cen MT" panose="020B0602020104020603" pitchFamily="34" charset="0"/>
                          <a:ea typeface="+mn-ea"/>
                          <a:cs typeface="+mn-cs"/>
                        </a:rPr>
                        <a:t>All participants agreed that abstaining means avoiding relationships because pressure to have sex/break ups etc. can make one loose concentration</a:t>
                      </a:r>
                    </a:p>
                    <a:p>
                      <a:pPr marL="285750" indent="-285750" algn="l" defTabSz="914400" rtl="0" eaLnBrk="1" latinLnBrk="0" hangingPunct="1">
                        <a:lnSpc>
                          <a:spcPct val="150000"/>
                        </a:lnSpc>
                        <a:buFont typeface="Arial" panose="020B0604020202020204" pitchFamily="34" charset="0"/>
                        <a:buChar char="•"/>
                      </a:pPr>
                      <a:r>
                        <a:rPr lang="en-GB" sz="2000" kern="1200" baseline="0" dirty="0">
                          <a:solidFill>
                            <a:schemeClr val="dk1"/>
                          </a:solidFill>
                          <a:latin typeface="Tw Cen MT" panose="020B0602020104020603" pitchFamily="34" charset="0"/>
                          <a:ea typeface="+mn-ea"/>
                          <a:cs typeface="+mn-cs"/>
                        </a:rPr>
                        <a:t>A brighter future was described as to get to university and graduate, get a good job, get a house, get married and ultimately make their parents proud</a:t>
                      </a:r>
                    </a:p>
                  </a:txBody>
                  <a:tcPr/>
                </a:tc>
                <a:extLst>
                  <a:ext uri="{0D108BD9-81ED-4DB2-BD59-A6C34878D82A}">
                    <a16:rowId xmlns:a16="http://schemas.microsoft.com/office/drawing/2014/main" val="10001"/>
                  </a:ext>
                </a:extLst>
              </a:tr>
            </a:tbl>
          </a:graphicData>
        </a:graphic>
      </p:graphicFrame>
      <p:sp>
        <p:nvSpPr>
          <p:cNvPr id="11" name="TextBox 10"/>
          <p:cNvSpPr txBox="1"/>
          <p:nvPr/>
        </p:nvSpPr>
        <p:spPr>
          <a:xfrm>
            <a:off x="368508" y="3368379"/>
            <a:ext cx="3160140" cy="1938992"/>
          </a:xfrm>
          <a:prstGeom prst="rect">
            <a:avLst/>
          </a:prstGeom>
          <a:solidFill>
            <a:srgbClr val="FFFF00"/>
          </a:solidFill>
        </p:spPr>
        <p:txBody>
          <a:bodyPr wrap="square" rtlCol="0">
            <a:spAutoFit/>
          </a:bodyPr>
          <a:lstStyle/>
          <a:p>
            <a:pPr algn="ctr"/>
            <a:r>
              <a:rPr lang="en-GB" sz="2400" b="1" dirty="0">
                <a:solidFill>
                  <a:prstClr val="black"/>
                </a:solidFill>
              </a:rPr>
              <a:t>MY FUTURE IS BRIGHTER. ABSTAINING FROM SEX ALLOWS ME TO FOCUS ON STUDYING </a:t>
            </a:r>
          </a:p>
        </p:txBody>
      </p:sp>
    </p:spTree>
    <p:extLst>
      <p:ext uri="{BB962C8B-B14F-4D97-AF65-F5344CB8AC3E}">
        <p14:creationId xmlns:p14="http://schemas.microsoft.com/office/powerpoint/2010/main" val="29221947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925568" y="3705145"/>
            <a:ext cx="7201779" cy="1617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endParaRPr lang="en-US"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A young man and a young woman</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she was going/from shopping with her bicycle</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The man is proposing to her maybe even if it isn’t clear what he is giving her</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The young man seems not to be rich because of how he is dressed and the kaveera he is holding – Kampala young women</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Hand holding portrait viewed as  distraction from imagery by some</a:t>
            </a:r>
          </a:p>
          <a:p>
            <a:pPr>
              <a:lnSpc>
                <a:spcPct val="150000"/>
              </a:lnSpc>
            </a:pPr>
            <a:r>
              <a:rPr lang="en-GB" sz="2400" i="1" dirty="0">
                <a:solidFill>
                  <a:prstClr val="black"/>
                </a:solidFill>
                <a:latin typeface="Tw Cen MT" panose="020B0602020104020603" pitchFamily="34" charset="0"/>
              </a:rPr>
              <a:t>“He is proposing for marriage and seems like she has said yes” Young </a:t>
            </a:r>
            <a:r>
              <a:rPr lang="en-GB" sz="2400" dirty="0">
                <a:solidFill>
                  <a:prstClr val="black"/>
                </a:solidFill>
                <a:latin typeface="Tw Cen MT" panose="020B0602020104020603" pitchFamily="34" charset="0"/>
              </a:rPr>
              <a:t>female, Lira</a:t>
            </a:r>
          </a:p>
          <a:p>
            <a:pPr>
              <a:lnSpc>
                <a:spcPct val="150000"/>
              </a:lnSpc>
            </a:pPr>
            <a:endParaRPr lang="en-GB" sz="2400" dirty="0">
              <a:solidFill>
                <a:prstClr val="black"/>
              </a:solidFill>
              <a:latin typeface="Tw Cen MT" panose="020B0602020104020603" pitchFamily="34" charset="0"/>
            </a:endParaRPr>
          </a:p>
          <a:p>
            <a:pPr>
              <a:lnSpc>
                <a:spcPct val="150000"/>
              </a:lnSpc>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p:txBody>
      </p:sp>
      <p:pic>
        <p:nvPicPr>
          <p:cNvPr id="2" name="Picture 1"/>
          <p:cNvPicPr>
            <a:picLocks noChangeAspect="1"/>
          </p:cNvPicPr>
          <p:nvPr/>
        </p:nvPicPr>
        <p:blipFill>
          <a:blip r:embed="rId2"/>
          <a:stretch>
            <a:fillRect/>
          </a:stretch>
        </p:blipFill>
        <p:spPr>
          <a:xfrm>
            <a:off x="512" y="0"/>
            <a:ext cx="4834233" cy="6858000"/>
          </a:xfrm>
          <a:prstGeom prst="rect">
            <a:avLst/>
          </a:prstGeom>
        </p:spPr>
      </p:pic>
    </p:spTree>
    <p:extLst>
      <p:ext uri="{BB962C8B-B14F-4D97-AF65-F5344CB8AC3E}">
        <p14:creationId xmlns:p14="http://schemas.microsoft.com/office/powerpoint/2010/main" val="24612333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0" y="397098"/>
            <a:ext cx="12191999" cy="82639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Tw Cen MT" panose="020B0602020104020603" pitchFamily="34" charset="0"/>
              </a:rPr>
              <a:t>Inferred Insights from Overall Analysis</a:t>
            </a:r>
          </a:p>
        </p:txBody>
      </p:sp>
      <p:graphicFrame>
        <p:nvGraphicFramePr>
          <p:cNvPr id="3" name="Table 2"/>
          <p:cNvGraphicFramePr>
            <a:graphicFrameLocks noGrp="1"/>
          </p:cNvGraphicFramePr>
          <p:nvPr>
            <p:extLst>
              <p:ext uri="{D42A27DB-BD31-4B8C-83A1-F6EECF244321}">
                <p14:modId xmlns:p14="http://schemas.microsoft.com/office/powerpoint/2010/main" val="2454767051"/>
              </p:ext>
            </p:extLst>
          </p:nvPr>
        </p:nvGraphicFramePr>
        <p:xfrm>
          <a:off x="117230" y="1303637"/>
          <a:ext cx="11922369" cy="5425409"/>
        </p:xfrm>
        <a:graphic>
          <a:graphicData uri="http://schemas.openxmlformats.org/drawingml/2006/table">
            <a:tbl>
              <a:tblPr firstRow="1" bandRow="1">
                <a:tableStyleId>{5C22544A-7EE6-4342-B048-85BDC9FD1C3A}</a:tableStyleId>
              </a:tblPr>
              <a:tblGrid>
                <a:gridCol w="3691937">
                  <a:extLst>
                    <a:ext uri="{9D8B030D-6E8A-4147-A177-3AD203B41FA5}">
                      <a16:colId xmlns:a16="http://schemas.microsoft.com/office/drawing/2014/main" val="20000"/>
                    </a:ext>
                  </a:extLst>
                </a:gridCol>
                <a:gridCol w="8230432">
                  <a:extLst>
                    <a:ext uri="{9D8B030D-6E8A-4147-A177-3AD203B41FA5}">
                      <a16:colId xmlns:a16="http://schemas.microsoft.com/office/drawing/2014/main" val="20001"/>
                    </a:ext>
                  </a:extLst>
                </a:gridCol>
              </a:tblGrid>
              <a:tr h="428372">
                <a:tc>
                  <a:txBody>
                    <a:bodyPr/>
                    <a:lstStyle/>
                    <a:p>
                      <a:pPr algn="ctr"/>
                      <a:r>
                        <a:rPr lang="en-US" dirty="0">
                          <a:latin typeface="Tw Cen MT" panose="020B0602020104020603" pitchFamily="34" charset="0"/>
                        </a:rPr>
                        <a:t>Aspect</a:t>
                      </a:r>
                    </a:p>
                  </a:txBody>
                  <a:tcPr/>
                </a:tc>
                <a:tc>
                  <a:txBody>
                    <a:bodyPr/>
                    <a:lstStyle/>
                    <a:p>
                      <a:pPr algn="ctr"/>
                      <a:r>
                        <a:rPr lang="en-US" dirty="0">
                          <a:latin typeface="Tw Cen MT" panose="020B0602020104020603" pitchFamily="34" charset="0"/>
                        </a:rPr>
                        <a:t>Insights</a:t>
                      </a:r>
                    </a:p>
                  </a:txBody>
                  <a:tcPr/>
                </a:tc>
                <a:extLst>
                  <a:ext uri="{0D108BD9-81ED-4DB2-BD59-A6C34878D82A}">
                    <a16:rowId xmlns:a16="http://schemas.microsoft.com/office/drawing/2014/main" val="10000"/>
                  </a:ext>
                </a:extLst>
              </a:tr>
              <a:tr h="4997037">
                <a:tc>
                  <a:txBody>
                    <a:bodyPr/>
                    <a:lstStyle/>
                    <a:p>
                      <a:r>
                        <a:rPr lang="en-US" b="1" dirty="0">
                          <a:solidFill>
                            <a:srgbClr val="FF0000"/>
                          </a:solidFill>
                          <a:latin typeface="Tw Cen MT" panose="020B0602020104020603" pitchFamily="34" charset="0"/>
                        </a:rPr>
                        <a:t>MESSAGING</a:t>
                      </a:r>
                    </a:p>
                  </a:txBody>
                  <a:tcPr/>
                </a:tc>
                <a:tc>
                  <a:txBody>
                    <a:bodyPr/>
                    <a:lstStyle/>
                    <a:p>
                      <a:pPr marL="0" indent="0">
                        <a:lnSpc>
                          <a:spcPct val="150000"/>
                        </a:lnSpc>
                        <a:buFont typeface="Arial" panose="020B0604020202020204" pitchFamily="34" charset="0"/>
                        <a:buNone/>
                      </a:pPr>
                      <a:r>
                        <a:rPr lang="en-GB" sz="2000" baseline="0" dirty="0">
                          <a:latin typeface="Tw Cen MT" panose="020B0602020104020603" pitchFamily="34" charset="0"/>
                        </a:rPr>
                        <a:t>Interpreted generally to mean;</a:t>
                      </a:r>
                      <a:endParaRPr lang="en-US" sz="2000" baseline="0" dirty="0">
                        <a:latin typeface="Tw Cen MT" panose="020B0602020104020603" pitchFamily="34" charset="0"/>
                      </a:endParaRPr>
                    </a:p>
                    <a:p>
                      <a:pPr marL="285750" indent="-285750">
                        <a:lnSpc>
                          <a:spcPct val="150000"/>
                        </a:lnSpc>
                        <a:buFont typeface="Arial" panose="020B0604020202020204" pitchFamily="34" charset="0"/>
                        <a:buChar char="•"/>
                      </a:pPr>
                      <a:r>
                        <a:rPr lang="en-GB" sz="2000" baseline="0" dirty="0">
                          <a:latin typeface="Tw Cen MT" panose="020B0602020104020603" pitchFamily="34" charset="0"/>
                        </a:rPr>
                        <a:t>The couple is more united and together in purpose</a:t>
                      </a:r>
                    </a:p>
                    <a:p>
                      <a:pPr marL="285750" indent="-285750" algn="l" defTabSz="914400" rtl="0" eaLnBrk="1" latinLnBrk="0" hangingPunct="1">
                        <a:lnSpc>
                          <a:spcPct val="150000"/>
                        </a:lnSpc>
                        <a:buFont typeface="Arial" panose="020B0604020202020204" pitchFamily="34" charset="0"/>
                        <a:buChar char="•"/>
                      </a:pPr>
                      <a:r>
                        <a:rPr lang="en-GB" sz="2000" kern="1200" baseline="0" dirty="0">
                          <a:solidFill>
                            <a:schemeClr val="dk1"/>
                          </a:solidFill>
                          <a:latin typeface="Tw Cen MT" panose="020B0602020104020603" pitchFamily="34" charset="0"/>
                          <a:ea typeface="+mn-ea"/>
                          <a:cs typeface="+mn-cs"/>
                        </a:rPr>
                        <a:t>Their bond means that they want to prevent unplanned pregnancy</a:t>
                      </a:r>
                    </a:p>
                    <a:p>
                      <a:pPr marL="285750" indent="-285750" algn="l" defTabSz="914400" rtl="0" eaLnBrk="1" latinLnBrk="0" hangingPunct="1">
                        <a:lnSpc>
                          <a:spcPct val="150000"/>
                        </a:lnSpc>
                        <a:buFont typeface="Arial" panose="020B0604020202020204" pitchFamily="34" charset="0"/>
                        <a:buChar char="•"/>
                      </a:pPr>
                      <a:r>
                        <a:rPr lang="en-GB" sz="2000" kern="1200" baseline="0" dirty="0">
                          <a:solidFill>
                            <a:schemeClr val="dk1"/>
                          </a:solidFill>
                          <a:latin typeface="Tw Cen MT" panose="020B0602020104020603" pitchFamily="34" charset="0"/>
                          <a:ea typeface="+mn-ea"/>
                          <a:cs typeface="+mn-cs"/>
                        </a:rPr>
                        <a:t>They use condoms to ensure they prevent pregnancy</a:t>
                      </a:r>
                    </a:p>
                    <a:p>
                      <a:pPr marL="285750" indent="-285750" algn="l" defTabSz="914400" rtl="0" eaLnBrk="1" latinLnBrk="0" hangingPunct="1">
                        <a:lnSpc>
                          <a:spcPct val="150000"/>
                        </a:lnSpc>
                        <a:buFont typeface="Arial" panose="020B0604020202020204" pitchFamily="34" charset="0"/>
                        <a:buChar char="•"/>
                      </a:pPr>
                      <a:r>
                        <a:rPr lang="en-GB" sz="2000" kern="1200" baseline="0" dirty="0">
                          <a:solidFill>
                            <a:schemeClr val="dk1"/>
                          </a:solidFill>
                          <a:latin typeface="Tw Cen MT" panose="020B0602020104020603" pitchFamily="34" charset="0"/>
                          <a:ea typeface="+mn-ea"/>
                          <a:cs typeface="+mn-cs"/>
                        </a:rPr>
                        <a:t>According to their presentation and especially the young man, an unplanned pregnancy would be disastrous as he looks like he has no means</a:t>
                      </a:r>
                    </a:p>
                    <a:p>
                      <a:pPr marL="285750" indent="-285750" algn="l" defTabSz="914400" rtl="0" eaLnBrk="1" latinLnBrk="0" hangingPunct="1">
                        <a:lnSpc>
                          <a:spcPct val="150000"/>
                        </a:lnSpc>
                        <a:buFont typeface="Arial" panose="020B0604020202020204" pitchFamily="34" charset="0"/>
                        <a:buChar char="•"/>
                      </a:pPr>
                      <a:r>
                        <a:rPr lang="en-GB" sz="2000" kern="1200" baseline="0" dirty="0">
                          <a:solidFill>
                            <a:schemeClr val="dk1"/>
                          </a:solidFill>
                          <a:latin typeface="Tw Cen MT" panose="020B0602020104020603" pitchFamily="34" charset="0"/>
                          <a:ea typeface="+mn-ea"/>
                          <a:cs typeface="+mn-cs"/>
                        </a:rPr>
                        <a:t>Imagery wasn’t matching with the messaging according to a few participants who felt that this depicts more of a proposal which would imply marriage and stopping the use of condoms to have children</a:t>
                      </a:r>
                    </a:p>
                  </a:txBody>
                  <a:tcPr/>
                </a:tc>
                <a:extLst>
                  <a:ext uri="{0D108BD9-81ED-4DB2-BD59-A6C34878D82A}">
                    <a16:rowId xmlns:a16="http://schemas.microsoft.com/office/drawing/2014/main" val="10001"/>
                  </a:ext>
                </a:extLst>
              </a:tr>
            </a:tbl>
          </a:graphicData>
        </a:graphic>
      </p:graphicFrame>
      <p:sp>
        <p:nvSpPr>
          <p:cNvPr id="11" name="TextBox 10"/>
          <p:cNvSpPr txBox="1"/>
          <p:nvPr/>
        </p:nvSpPr>
        <p:spPr>
          <a:xfrm>
            <a:off x="368508" y="3368379"/>
            <a:ext cx="3160140" cy="1938992"/>
          </a:xfrm>
          <a:prstGeom prst="rect">
            <a:avLst/>
          </a:prstGeom>
          <a:solidFill>
            <a:srgbClr val="FFFF00"/>
          </a:solidFill>
        </p:spPr>
        <p:txBody>
          <a:bodyPr wrap="square" rtlCol="0">
            <a:spAutoFit/>
          </a:bodyPr>
          <a:lstStyle/>
          <a:p>
            <a:pPr algn="ctr"/>
            <a:r>
              <a:rPr lang="en-GB" sz="2400" b="1" dirty="0">
                <a:solidFill>
                  <a:prstClr val="black"/>
                </a:solidFill>
              </a:rPr>
              <a:t>OUR LOVE IS STRONGER. USING CONDOMS SAVES US FROM UNPLANNED PREGNANCIES</a:t>
            </a:r>
          </a:p>
        </p:txBody>
      </p:sp>
    </p:spTree>
    <p:extLst>
      <p:ext uri="{BB962C8B-B14F-4D97-AF65-F5344CB8AC3E}">
        <p14:creationId xmlns:p14="http://schemas.microsoft.com/office/powerpoint/2010/main" val="14597754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979573" y="3705145"/>
            <a:ext cx="7147774" cy="1617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endParaRPr lang="en-US"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A young couple. Young woman and man</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The lady is pregnant </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They're having a photo-shoot for the pregnancy and they're happy with the pregnancy</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The young man is a loving and responsible man - Female participants</a:t>
            </a:r>
          </a:p>
          <a:p>
            <a:pPr>
              <a:lnSpc>
                <a:spcPct val="150000"/>
              </a:lnSpc>
            </a:pPr>
            <a:endParaRPr lang="en-GB" sz="2400" dirty="0">
              <a:solidFill>
                <a:prstClr val="black"/>
              </a:solidFill>
              <a:latin typeface="Tw Cen MT" panose="020B0602020104020603" pitchFamily="34" charset="0"/>
            </a:endParaRPr>
          </a:p>
          <a:p>
            <a:pPr>
              <a:lnSpc>
                <a:spcPct val="150000"/>
              </a:lnSpc>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p:txBody>
      </p:sp>
      <p:pic>
        <p:nvPicPr>
          <p:cNvPr id="2" name="Picture 1"/>
          <p:cNvPicPr>
            <a:picLocks noChangeAspect="1"/>
          </p:cNvPicPr>
          <p:nvPr/>
        </p:nvPicPr>
        <p:blipFill>
          <a:blip r:embed="rId3"/>
          <a:stretch>
            <a:fillRect/>
          </a:stretch>
        </p:blipFill>
        <p:spPr>
          <a:xfrm>
            <a:off x="512" y="0"/>
            <a:ext cx="4834233" cy="6858000"/>
          </a:xfrm>
          <a:prstGeom prst="rect">
            <a:avLst/>
          </a:prstGeom>
        </p:spPr>
      </p:pic>
    </p:spTree>
    <p:extLst>
      <p:ext uri="{BB962C8B-B14F-4D97-AF65-F5344CB8AC3E}">
        <p14:creationId xmlns:p14="http://schemas.microsoft.com/office/powerpoint/2010/main" val="14628579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0" y="397098"/>
            <a:ext cx="12191999" cy="82639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Tw Cen MT" panose="020B0602020104020603" pitchFamily="34" charset="0"/>
              </a:rPr>
              <a:t>Inferred Insights from Overall Analysis</a:t>
            </a:r>
          </a:p>
        </p:txBody>
      </p:sp>
      <p:graphicFrame>
        <p:nvGraphicFramePr>
          <p:cNvPr id="3" name="Table 2"/>
          <p:cNvGraphicFramePr>
            <a:graphicFrameLocks noGrp="1"/>
          </p:cNvGraphicFramePr>
          <p:nvPr>
            <p:extLst>
              <p:ext uri="{D42A27DB-BD31-4B8C-83A1-F6EECF244321}">
                <p14:modId xmlns:p14="http://schemas.microsoft.com/office/powerpoint/2010/main" val="3172001028"/>
              </p:ext>
            </p:extLst>
          </p:nvPr>
        </p:nvGraphicFramePr>
        <p:xfrm>
          <a:off x="117230" y="1303637"/>
          <a:ext cx="11922369" cy="5425409"/>
        </p:xfrm>
        <a:graphic>
          <a:graphicData uri="http://schemas.openxmlformats.org/drawingml/2006/table">
            <a:tbl>
              <a:tblPr firstRow="1" bandRow="1">
                <a:tableStyleId>{5C22544A-7EE6-4342-B048-85BDC9FD1C3A}</a:tableStyleId>
              </a:tblPr>
              <a:tblGrid>
                <a:gridCol w="3691937">
                  <a:extLst>
                    <a:ext uri="{9D8B030D-6E8A-4147-A177-3AD203B41FA5}">
                      <a16:colId xmlns:a16="http://schemas.microsoft.com/office/drawing/2014/main" val="20000"/>
                    </a:ext>
                  </a:extLst>
                </a:gridCol>
                <a:gridCol w="8230432">
                  <a:extLst>
                    <a:ext uri="{9D8B030D-6E8A-4147-A177-3AD203B41FA5}">
                      <a16:colId xmlns:a16="http://schemas.microsoft.com/office/drawing/2014/main" val="20001"/>
                    </a:ext>
                  </a:extLst>
                </a:gridCol>
              </a:tblGrid>
              <a:tr h="428372">
                <a:tc>
                  <a:txBody>
                    <a:bodyPr/>
                    <a:lstStyle/>
                    <a:p>
                      <a:pPr algn="ctr"/>
                      <a:r>
                        <a:rPr lang="en-US" dirty="0">
                          <a:latin typeface="Tw Cen MT" panose="020B0602020104020603" pitchFamily="34" charset="0"/>
                        </a:rPr>
                        <a:t>Aspect</a:t>
                      </a:r>
                    </a:p>
                  </a:txBody>
                  <a:tcPr/>
                </a:tc>
                <a:tc>
                  <a:txBody>
                    <a:bodyPr/>
                    <a:lstStyle/>
                    <a:p>
                      <a:pPr algn="ctr"/>
                      <a:r>
                        <a:rPr lang="en-US" dirty="0">
                          <a:latin typeface="Tw Cen MT" panose="020B0602020104020603" pitchFamily="34" charset="0"/>
                        </a:rPr>
                        <a:t>Insights</a:t>
                      </a:r>
                    </a:p>
                  </a:txBody>
                  <a:tcPr/>
                </a:tc>
                <a:extLst>
                  <a:ext uri="{0D108BD9-81ED-4DB2-BD59-A6C34878D82A}">
                    <a16:rowId xmlns:a16="http://schemas.microsoft.com/office/drawing/2014/main" val="10000"/>
                  </a:ext>
                </a:extLst>
              </a:tr>
              <a:tr h="4997037">
                <a:tc>
                  <a:txBody>
                    <a:bodyPr/>
                    <a:lstStyle/>
                    <a:p>
                      <a:r>
                        <a:rPr lang="en-US" b="1" dirty="0">
                          <a:solidFill>
                            <a:srgbClr val="FF0000"/>
                          </a:solidFill>
                          <a:latin typeface="Tw Cen MT" panose="020B0602020104020603" pitchFamily="34" charset="0"/>
                        </a:rPr>
                        <a:t>MESSAGING</a:t>
                      </a:r>
                    </a:p>
                  </a:txBody>
                  <a:tcPr/>
                </a:tc>
                <a:tc>
                  <a:txBody>
                    <a:bodyPr/>
                    <a:lstStyle/>
                    <a:p>
                      <a:pPr marL="0" indent="0">
                        <a:lnSpc>
                          <a:spcPct val="150000"/>
                        </a:lnSpc>
                        <a:buFont typeface="Arial" panose="020B0604020202020204" pitchFamily="34" charset="0"/>
                        <a:buNone/>
                      </a:pPr>
                      <a:r>
                        <a:rPr lang="en-GB" sz="2000" baseline="0" dirty="0">
                          <a:latin typeface="Tw Cen MT" panose="020B0602020104020603" pitchFamily="34" charset="0"/>
                        </a:rPr>
                        <a:t>Interpreted generally to mean;</a:t>
                      </a:r>
                      <a:endParaRPr lang="en-US" sz="2000" baseline="0" dirty="0">
                        <a:latin typeface="Tw Cen MT" panose="020B0602020104020603" pitchFamily="34" charset="0"/>
                      </a:endParaRPr>
                    </a:p>
                    <a:p>
                      <a:pPr marL="285750" indent="-285750">
                        <a:lnSpc>
                          <a:spcPct val="150000"/>
                        </a:lnSpc>
                        <a:buFont typeface="Arial" panose="020B0604020202020204" pitchFamily="34" charset="0"/>
                        <a:buChar char="•"/>
                      </a:pPr>
                      <a:r>
                        <a:rPr lang="en-GB" sz="2000" baseline="0" dirty="0">
                          <a:latin typeface="Tw Cen MT" panose="020B0602020104020603" pitchFamily="34" charset="0"/>
                        </a:rPr>
                        <a:t>The couple is expecting a healthy baby because they go for antenatal care</a:t>
                      </a:r>
                    </a:p>
                    <a:p>
                      <a:pPr marL="285750" indent="-285750" algn="l" defTabSz="914400" rtl="0" eaLnBrk="1" latinLnBrk="0" hangingPunct="1">
                        <a:lnSpc>
                          <a:spcPct val="150000"/>
                        </a:lnSpc>
                        <a:buFont typeface="Arial" panose="020B0604020202020204" pitchFamily="34" charset="0"/>
                        <a:buChar char="•"/>
                      </a:pPr>
                      <a:r>
                        <a:rPr lang="en-GB" sz="2000" kern="1200" baseline="0" dirty="0">
                          <a:solidFill>
                            <a:schemeClr val="dk1"/>
                          </a:solidFill>
                          <a:latin typeface="Tw Cen MT" panose="020B0602020104020603" pitchFamily="34" charset="0"/>
                          <a:ea typeface="+mn-ea"/>
                          <a:cs typeface="+mn-cs"/>
                        </a:rPr>
                        <a:t>Antenatal care makes sure that the baby and mother are healthy </a:t>
                      </a:r>
                    </a:p>
                    <a:p>
                      <a:pPr marL="285750" indent="-285750" algn="l" defTabSz="914400" rtl="0" eaLnBrk="1" latinLnBrk="0" hangingPunct="1">
                        <a:lnSpc>
                          <a:spcPct val="150000"/>
                        </a:lnSpc>
                        <a:buFont typeface="Arial" panose="020B0604020202020204" pitchFamily="34" charset="0"/>
                        <a:buChar char="•"/>
                      </a:pPr>
                      <a:r>
                        <a:rPr lang="en-GB" sz="2000" kern="1200" baseline="0" dirty="0">
                          <a:solidFill>
                            <a:schemeClr val="dk1"/>
                          </a:solidFill>
                          <a:latin typeface="Tw Cen MT" panose="020B0602020104020603" pitchFamily="34" charset="0"/>
                          <a:ea typeface="+mn-ea"/>
                          <a:cs typeface="+mn-cs"/>
                        </a:rPr>
                        <a:t>The father is a happy father because he realises that the prenatal care visits help keep his partner and baby healthy which means he doesn’t have to spend money treating diseases</a:t>
                      </a:r>
                    </a:p>
                    <a:p>
                      <a:pPr marL="285750" indent="-285750" algn="l" defTabSz="914400" rtl="0" eaLnBrk="1" latinLnBrk="0" hangingPunct="1">
                        <a:lnSpc>
                          <a:spcPct val="150000"/>
                        </a:lnSpc>
                        <a:buFont typeface="Arial" panose="020B0604020202020204" pitchFamily="34" charset="0"/>
                        <a:buChar char="•"/>
                      </a:pPr>
                      <a:r>
                        <a:rPr lang="en-GB" sz="2000" kern="1200" baseline="0" dirty="0">
                          <a:solidFill>
                            <a:schemeClr val="dk1"/>
                          </a:solidFill>
                          <a:latin typeface="Tw Cen MT" panose="020B0602020104020603" pitchFamily="34" charset="0"/>
                          <a:ea typeface="+mn-ea"/>
                          <a:cs typeface="+mn-cs"/>
                        </a:rPr>
                        <a:t>“Baby’s” to “baby is”</a:t>
                      </a:r>
                    </a:p>
                    <a:p>
                      <a:pPr marL="285750" indent="-285750" algn="l" defTabSz="914400" rtl="0" eaLnBrk="1" latinLnBrk="0" hangingPunct="1">
                        <a:lnSpc>
                          <a:spcPct val="150000"/>
                        </a:lnSpc>
                        <a:buFont typeface="Arial" panose="020B0604020202020204" pitchFamily="34" charset="0"/>
                        <a:buChar char="•"/>
                      </a:pPr>
                      <a:endParaRPr lang="en-GB" sz="2000" kern="1200" baseline="0" dirty="0">
                        <a:solidFill>
                          <a:schemeClr val="dk1"/>
                        </a:solidFill>
                        <a:latin typeface="Tw Cen MT" panose="020B0602020104020603" pitchFamily="34" charset="0"/>
                        <a:ea typeface="+mn-ea"/>
                        <a:cs typeface="+mn-cs"/>
                      </a:endParaRPr>
                    </a:p>
                    <a:p>
                      <a:pPr marL="285750" indent="-285750" algn="l" defTabSz="914400" rtl="0" eaLnBrk="1" latinLnBrk="0" hangingPunct="1">
                        <a:lnSpc>
                          <a:spcPct val="150000"/>
                        </a:lnSpc>
                        <a:buFont typeface="Arial" panose="020B0604020202020204" pitchFamily="34" charset="0"/>
                        <a:buChar char="•"/>
                      </a:pPr>
                      <a:endParaRPr lang="en-GB" sz="2000" kern="1200" baseline="0" dirty="0">
                        <a:solidFill>
                          <a:schemeClr val="dk1"/>
                        </a:solidFill>
                        <a:latin typeface="Tw Cen MT" panose="020B0602020104020603" pitchFamily="34" charset="0"/>
                        <a:ea typeface="+mn-ea"/>
                        <a:cs typeface="+mn-cs"/>
                      </a:endParaRPr>
                    </a:p>
                    <a:p>
                      <a:pPr marL="0" indent="0" algn="l" defTabSz="914400" rtl="0" eaLnBrk="1" latinLnBrk="0" hangingPunct="1">
                        <a:lnSpc>
                          <a:spcPct val="150000"/>
                        </a:lnSpc>
                        <a:buFont typeface="Arial" panose="020B0604020202020204" pitchFamily="34" charset="0"/>
                        <a:buNone/>
                      </a:pPr>
                      <a:r>
                        <a:rPr lang="en-GB" sz="2000" i="1" kern="1200" baseline="0" dirty="0">
                          <a:solidFill>
                            <a:schemeClr val="dk1"/>
                          </a:solidFill>
                          <a:latin typeface="Tw Cen MT" panose="020B0602020104020603" pitchFamily="34" charset="0"/>
                          <a:ea typeface="+mn-ea"/>
                          <a:cs typeface="+mn-cs"/>
                        </a:rPr>
                        <a:t>“What are the prenatal visits? We know the antenatal” </a:t>
                      </a:r>
                      <a:r>
                        <a:rPr lang="en-GB" sz="2000" kern="1200" baseline="0" dirty="0">
                          <a:solidFill>
                            <a:schemeClr val="dk1"/>
                          </a:solidFill>
                          <a:latin typeface="Tw Cen MT" panose="020B0602020104020603" pitchFamily="34" charset="0"/>
                          <a:ea typeface="+mn-ea"/>
                          <a:cs typeface="+mn-cs"/>
                        </a:rPr>
                        <a:t>Female, Arua</a:t>
                      </a:r>
                    </a:p>
                  </a:txBody>
                  <a:tcPr/>
                </a:tc>
                <a:extLst>
                  <a:ext uri="{0D108BD9-81ED-4DB2-BD59-A6C34878D82A}">
                    <a16:rowId xmlns:a16="http://schemas.microsoft.com/office/drawing/2014/main" val="10001"/>
                  </a:ext>
                </a:extLst>
              </a:tr>
            </a:tbl>
          </a:graphicData>
        </a:graphic>
      </p:graphicFrame>
      <p:sp>
        <p:nvSpPr>
          <p:cNvPr id="11" name="TextBox 10"/>
          <p:cNvSpPr txBox="1"/>
          <p:nvPr/>
        </p:nvSpPr>
        <p:spPr>
          <a:xfrm>
            <a:off x="258780" y="3319272"/>
            <a:ext cx="3160140" cy="1569660"/>
          </a:xfrm>
          <a:prstGeom prst="rect">
            <a:avLst/>
          </a:prstGeom>
          <a:solidFill>
            <a:srgbClr val="FFFF00"/>
          </a:solidFill>
        </p:spPr>
        <p:txBody>
          <a:bodyPr wrap="square" rtlCol="0">
            <a:spAutoFit/>
          </a:bodyPr>
          <a:lstStyle/>
          <a:p>
            <a:pPr algn="ctr"/>
            <a:r>
              <a:rPr lang="en-GB" sz="2400" b="1" dirty="0">
                <a:solidFill>
                  <a:prstClr val="black"/>
                </a:solidFill>
              </a:rPr>
              <a:t>OUR BABY’S (BABY IS) GROWING WELL. GOING FOR PRENATAL CARE HELPS HER</a:t>
            </a:r>
          </a:p>
        </p:txBody>
      </p:sp>
    </p:spTree>
    <p:extLst>
      <p:ext uri="{BB962C8B-B14F-4D97-AF65-F5344CB8AC3E}">
        <p14:creationId xmlns:p14="http://schemas.microsoft.com/office/powerpoint/2010/main" val="2607496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object 14"/>
          <p:cNvSpPr/>
          <p:nvPr/>
        </p:nvSpPr>
        <p:spPr>
          <a:xfrm>
            <a:off x="0" y="1523"/>
            <a:ext cx="12192000" cy="6856476"/>
          </a:xfrm>
          <a:custGeom>
            <a:avLst/>
            <a:gdLst/>
            <a:ahLst/>
            <a:cxnLst/>
            <a:rect l="l" t="t" r="r" b="b"/>
            <a:pathLst>
              <a:path w="12192000" h="6856476">
                <a:moveTo>
                  <a:pt x="12192000" y="0"/>
                </a:moveTo>
                <a:lnTo>
                  <a:pt x="0" y="0"/>
                </a:lnTo>
                <a:lnTo>
                  <a:pt x="0" y="6856474"/>
                </a:lnTo>
                <a:lnTo>
                  <a:pt x="12192000" y="6856474"/>
                </a:lnTo>
                <a:lnTo>
                  <a:pt x="12192000" y="0"/>
                </a:lnTo>
                <a:close/>
              </a:path>
            </a:pathLst>
          </a:custGeom>
          <a:solidFill>
            <a:srgbClr val="CCFFFF"/>
          </a:solidFill>
          <a:ln w="28575">
            <a:noFill/>
          </a:ln>
        </p:spPr>
        <p:txBody>
          <a:bodyPr wrap="square" lIns="0" tIns="0" rIns="0" bIns="0" rtlCol="0">
            <a:noAutofit/>
          </a:bodyPr>
          <a:lstStyle/>
          <a:p>
            <a:endParaRPr>
              <a:solidFill>
                <a:prstClr val="black"/>
              </a:solidFill>
            </a:endParaRPr>
          </a:p>
        </p:txBody>
      </p:sp>
      <p:sp>
        <p:nvSpPr>
          <p:cNvPr id="9" name="object 9"/>
          <p:cNvSpPr/>
          <p:nvPr/>
        </p:nvSpPr>
        <p:spPr>
          <a:xfrm>
            <a:off x="8924544" y="-1"/>
            <a:ext cx="608076" cy="4855335"/>
          </a:xfrm>
          <a:custGeom>
            <a:avLst/>
            <a:gdLst/>
            <a:ahLst/>
            <a:cxnLst/>
            <a:rect l="l" t="t" r="r" b="b"/>
            <a:pathLst>
              <a:path w="608076" h="3966972">
                <a:moveTo>
                  <a:pt x="0" y="3966972"/>
                </a:moveTo>
                <a:lnTo>
                  <a:pt x="486409" y="3966972"/>
                </a:lnTo>
                <a:lnTo>
                  <a:pt x="608076" y="0"/>
                </a:lnTo>
                <a:lnTo>
                  <a:pt x="121665" y="0"/>
                </a:lnTo>
                <a:lnTo>
                  <a:pt x="0" y="3966972"/>
                </a:lnTo>
                <a:close/>
              </a:path>
            </a:pathLst>
          </a:custGeom>
          <a:solidFill>
            <a:srgbClr val="92D050"/>
          </a:solidFill>
        </p:spPr>
        <p:txBody>
          <a:bodyPr wrap="square" lIns="0" tIns="0" rIns="0" bIns="0" rtlCol="0">
            <a:noAutofit/>
          </a:bodyPr>
          <a:lstStyle/>
          <a:p>
            <a:endParaRPr>
              <a:solidFill>
                <a:prstClr val="black"/>
              </a:solidFill>
            </a:endParaRPr>
          </a:p>
        </p:txBody>
      </p:sp>
      <p:sp>
        <p:nvSpPr>
          <p:cNvPr id="10" name="object 10"/>
          <p:cNvSpPr/>
          <p:nvPr/>
        </p:nvSpPr>
        <p:spPr>
          <a:xfrm>
            <a:off x="10226040" y="1523"/>
            <a:ext cx="1965959" cy="6856476"/>
          </a:xfrm>
          <a:prstGeom prst="rect">
            <a:avLst/>
          </a:prstGeom>
          <a:blipFill>
            <a:blip r:embed="rId2"/>
            <a:tile tx="0" ty="0" sx="100000" sy="100000" flip="none" algn="tl"/>
          </a:blipFill>
        </p:spPr>
        <p:txBody>
          <a:bodyPr wrap="square" lIns="0" tIns="0" rIns="0" bIns="0" rtlCol="0">
            <a:noAutofit/>
          </a:bodyPr>
          <a:lstStyle/>
          <a:p>
            <a:endParaRPr>
              <a:solidFill>
                <a:prstClr val="black"/>
              </a:solidFill>
            </a:endParaRPr>
          </a:p>
        </p:txBody>
      </p:sp>
      <p:sp>
        <p:nvSpPr>
          <p:cNvPr id="11" name="object 11"/>
          <p:cNvSpPr/>
          <p:nvPr/>
        </p:nvSpPr>
        <p:spPr>
          <a:xfrm>
            <a:off x="9546336" y="0"/>
            <a:ext cx="858012" cy="6857999"/>
          </a:xfrm>
          <a:custGeom>
            <a:avLst/>
            <a:gdLst/>
            <a:ahLst/>
            <a:cxnLst/>
            <a:rect l="l" t="t" r="r" b="b"/>
            <a:pathLst>
              <a:path w="858012" h="6857999">
                <a:moveTo>
                  <a:pt x="858012" y="0"/>
                </a:moveTo>
                <a:lnTo>
                  <a:pt x="171577" y="0"/>
                </a:lnTo>
                <a:lnTo>
                  <a:pt x="0" y="6857998"/>
                </a:lnTo>
                <a:lnTo>
                  <a:pt x="686435" y="6857998"/>
                </a:lnTo>
                <a:lnTo>
                  <a:pt x="858012" y="0"/>
                </a:lnTo>
                <a:close/>
              </a:path>
            </a:pathLst>
          </a:custGeom>
          <a:solidFill>
            <a:srgbClr val="6600CC"/>
          </a:solidFill>
          <a:ln>
            <a:noFill/>
          </a:ln>
        </p:spPr>
        <p:txBody>
          <a:bodyPr wrap="square" lIns="0" tIns="0" rIns="0" bIns="0" rtlCol="0">
            <a:noAutofit/>
          </a:bodyPr>
          <a:lstStyle/>
          <a:p>
            <a:endParaRPr>
              <a:solidFill>
                <a:prstClr val="black"/>
              </a:solidFill>
            </a:endParaRPr>
          </a:p>
        </p:txBody>
      </p:sp>
      <p:sp>
        <p:nvSpPr>
          <p:cNvPr id="12" name="object 12"/>
          <p:cNvSpPr/>
          <p:nvPr/>
        </p:nvSpPr>
        <p:spPr>
          <a:xfrm>
            <a:off x="8692897" y="0"/>
            <a:ext cx="217932" cy="2627290"/>
          </a:xfrm>
          <a:custGeom>
            <a:avLst/>
            <a:gdLst/>
            <a:ahLst/>
            <a:cxnLst/>
            <a:rect l="l" t="t" r="r" b="b"/>
            <a:pathLst>
              <a:path w="245363" h="2098548">
                <a:moveTo>
                  <a:pt x="0" y="2098548"/>
                </a:moveTo>
                <a:lnTo>
                  <a:pt x="196342" y="2098548"/>
                </a:lnTo>
                <a:lnTo>
                  <a:pt x="245363" y="0"/>
                </a:lnTo>
                <a:lnTo>
                  <a:pt x="49022" y="0"/>
                </a:lnTo>
                <a:lnTo>
                  <a:pt x="0" y="2098548"/>
                </a:lnTo>
                <a:close/>
              </a:path>
            </a:pathLst>
          </a:custGeom>
          <a:solidFill>
            <a:srgbClr val="0000FF"/>
          </a:solidFill>
        </p:spPr>
        <p:txBody>
          <a:bodyPr wrap="square" lIns="0" tIns="0" rIns="0" bIns="0" rtlCol="0">
            <a:noAutofit/>
          </a:bodyPr>
          <a:lstStyle/>
          <a:p>
            <a:endParaRPr>
              <a:solidFill>
                <a:prstClr val="black"/>
              </a:solidFill>
            </a:endParaRPr>
          </a:p>
        </p:txBody>
      </p:sp>
      <p:sp>
        <p:nvSpPr>
          <p:cNvPr id="16" name="Content Placeholder 2"/>
          <p:cNvSpPr txBox="1">
            <a:spLocks/>
          </p:cNvSpPr>
          <p:nvPr/>
        </p:nvSpPr>
        <p:spPr>
          <a:xfrm>
            <a:off x="222738" y="304800"/>
            <a:ext cx="8470158" cy="5861538"/>
          </a:xfrm>
          <a:prstGeom prst="rect">
            <a:avLst/>
          </a:prstGeom>
          <a:ln w="28575">
            <a:solidFill>
              <a:srgbClr val="6600CC"/>
            </a:solidFill>
          </a:ln>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7000"/>
              </a:lnSpc>
              <a:spcBef>
                <a:spcPts val="0"/>
              </a:spcBef>
              <a:buFont typeface="Arial" panose="020B0604020202020204" pitchFamily="34" charset="0"/>
              <a:buNone/>
            </a:pPr>
            <a:r>
              <a:rPr lang="en-US" sz="4400" dirty="0">
                <a:solidFill>
                  <a:prstClr val="black"/>
                </a:solidFill>
                <a:latin typeface="Tw Cen MT" panose="020B0602020104020603" pitchFamily="34" charset="0"/>
                <a:ea typeface="Calibri" panose="020F0502020204030204" pitchFamily="34" charset="0"/>
                <a:cs typeface="Times New Roman" panose="02020603050405020304" pitchFamily="18" charset="0"/>
              </a:rPr>
              <a:t>OBJECTIVES</a:t>
            </a:r>
          </a:p>
          <a:p>
            <a:pPr marL="0" indent="0">
              <a:lnSpc>
                <a:spcPct val="107000"/>
              </a:lnSpc>
              <a:spcBef>
                <a:spcPts val="0"/>
              </a:spcBef>
              <a:buNone/>
            </a:pPr>
            <a:endParaRPr lang="en-GB" sz="2400" dirty="0">
              <a:solidFill>
                <a:prstClr val="black"/>
              </a:solidFill>
              <a:latin typeface="Tw Cen MT" panose="020B0602020104020603"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r>
              <a:rPr lang="en-GB" sz="2400" dirty="0">
                <a:solidFill>
                  <a:prstClr val="black"/>
                </a:solidFill>
                <a:latin typeface="Tw Cen MT" panose="020B0602020104020603" pitchFamily="34" charset="0"/>
                <a:ea typeface="Calibri" panose="020F0502020204030204" pitchFamily="34" charset="0"/>
                <a:cs typeface="Times New Roman" panose="02020603050405020304" pitchFamily="18" charset="0"/>
              </a:rPr>
              <a:t>Insightfully and justifiably identify which of the 3 concepts is most acceptable and related to by the audiences.</a:t>
            </a:r>
          </a:p>
          <a:p>
            <a:pPr marL="0" indent="0">
              <a:lnSpc>
                <a:spcPct val="107000"/>
              </a:lnSpc>
              <a:spcBef>
                <a:spcPts val="0"/>
              </a:spcBef>
              <a:buNone/>
            </a:pPr>
            <a:r>
              <a:rPr lang="en-GB" sz="2400" dirty="0">
                <a:solidFill>
                  <a:prstClr val="black"/>
                </a:solidFill>
                <a:latin typeface="Tw Cen MT" panose="020B0602020104020603" pitchFamily="34" charset="0"/>
                <a:ea typeface="Calibri" panose="020F0502020204030204" pitchFamily="34" charset="0"/>
                <a:cs typeface="Times New Roman" panose="02020603050405020304" pitchFamily="18" charset="0"/>
              </a:rPr>
              <a:t>The kind of messaging and its visual presentation that would effectively motivate adoption of desired/positive behavior.</a:t>
            </a:r>
          </a:p>
          <a:p>
            <a:pPr marL="0" indent="0">
              <a:lnSpc>
                <a:spcPct val="107000"/>
              </a:lnSpc>
              <a:spcBef>
                <a:spcPts val="0"/>
              </a:spcBef>
              <a:buNone/>
            </a:pPr>
            <a:r>
              <a:rPr lang="en-GB" sz="2400" dirty="0">
                <a:solidFill>
                  <a:prstClr val="black"/>
                </a:solidFill>
                <a:latin typeface="Tw Cen MT" panose="020B0602020104020603" pitchFamily="34" charset="0"/>
                <a:ea typeface="Calibri" panose="020F0502020204030204" pitchFamily="34" charset="0"/>
                <a:cs typeface="Times New Roman" panose="02020603050405020304" pitchFamily="18" charset="0"/>
              </a:rPr>
              <a:t>The specific objectives included to;</a:t>
            </a:r>
          </a:p>
          <a:p>
            <a:pPr marL="0" indent="0">
              <a:lnSpc>
                <a:spcPct val="107000"/>
              </a:lnSpc>
              <a:spcBef>
                <a:spcPts val="0"/>
              </a:spcBef>
              <a:buNone/>
            </a:pPr>
            <a:r>
              <a:rPr lang="en-GB" sz="2400" dirty="0">
                <a:solidFill>
                  <a:prstClr val="black"/>
                </a:solidFill>
                <a:latin typeface="Tw Cen MT" panose="020B0602020104020603" pitchFamily="34" charset="0"/>
                <a:ea typeface="Calibri" panose="020F0502020204030204" pitchFamily="34" charset="0"/>
                <a:cs typeface="Times New Roman" panose="02020603050405020304" pitchFamily="18" charset="0"/>
              </a:rPr>
              <a:t>•Assess the top of mind comprehension of the three developed concepts</a:t>
            </a:r>
          </a:p>
          <a:p>
            <a:pPr marL="0" indent="0">
              <a:lnSpc>
                <a:spcPct val="107000"/>
              </a:lnSpc>
              <a:spcBef>
                <a:spcPts val="0"/>
              </a:spcBef>
              <a:buNone/>
            </a:pPr>
            <a:r>
              <a:rPr lang="en-GB" sz="2400" dirty="0">
                <a:solidFill>
                  <a:prstClr val="black"/>
                </a:solidFill>
                <a:latin typeface="Tw Cen MT" panose="020B0602020104020603" pitchFamily="34" charset="0"/>
                <a:ea typeface="Calibri" panose="020F0502020204030204" pitchFamily="34" charset="0"/>
                <a:cs typeface="Times New Roman" panose="02020603050405020304" pitchFamily="18" charset="0"/>
              </a:rPr>
              <a:t>•Understand if there are any other applications of the concept words or phrases that may hinder clarity</a:t>
            </a:r>
          </a:p>
          <a:p>
            <a:pPr marL="0" indent="0">
              <a:lnSpc>
                <a:spcPct val="107000"/>
              </a:lnSpc>
              <a:spcBef>
                <a:spcPts val="0"/>
              </a:spcBef>
              <a:buNone/>
            </a:pPr>
            <a:r>
              <a:rPr lang="en-GB" sz="2400" dirty="0">
                <a:solidFill>
                  <a:prstClr val="black"/>
                </a:solidFill>
                <a:latin typeface="Tw Cen MT" panose="020B0602020104020603" pitchFamily="34" charset="0"/>
                <a:ea typeface="Calibri" panose="020F0502020204030204" pitchFamily="34" charset="0"/>
                <a:cs typeface="Times New Roman" panose="02020603050405020304" pitchFamily="18" charset="0"/>
              </a:rPr>
              <a:t>•Comparatively determine the strengths and weaknesses of the three concepts </a:t>
            </a:r>
          </a:p>
          <a:p>
            <a:pPr marL="0" indent="0">
              <a:lnSpc>
                <a:spcPct val="107000"/>
              </a:lnSpc>
              <a:spcBef>
                <a:spcPts val="0"/>
              </a:spcBef>
              <a:buNone/>
            </a:pPr>
            <a:r>
              <a:rPr lang="en-GB" sz="2400" dirty="0">
                <a:solidFill>
                  <a:prstClr val="black"/>
                </a:solidFill>
                <a:latin typeface="Tw Cen MT" panose="020B0602020104020603" pitchFamily="34" charset="0"/>
                <a:ea typeface="Calibri" panose="020F0502020204030204" pitchFamily="34" charset="0"/>
                <a:cs typeface="Times New Roman" panose="02020603050405020304" pitchFamily="18" charset="0"/>
              </a:rPr>
              <a:t>•Identify the concept that is  most attention grabbing and appealing to the audiences</a:t>
            </a:r>
          </a:p>
          <a:p>
            <a:pPr marL="0" indent="0">
              <a:lnSpc>
                <a:spcPct val="107000"/>
              </a:lnSpc>
              <a:spcBef>
                <a:spcPts val="0"/>
              </a:spcBef>
              <a:buNone/>
            </a:pPr>
            <a:endParaRPr lang="en-GB" sz="2400" dirty="0">
              <a:solidFill>
                <a:prstClr val="black"/>
              </a:solidFill>
              <a:latin typeface="Tw Cen MT" panose="020B0602020104020603" pitchFamily="34" charset="0"/>
              <a:ea typeface="Calibri" panose="020F0502020204030204" pitchFamily="34" charset="0"/>
              <a:cs typeface="Times New Roman" panose="02020603050405020304" pitchFamily="18" charset="0"/>
            </a:endParaRPr>
          </a:p>
          <a:p>
            <a:pPr marL="0" indent="0">
              <a:lnSpc>
                <a:spcPct val="107000"/>
              </a:lnSpc>
              <a:spcBef>
                <a:spcPts val="0"/>
              </a:spcBef>
              <a:buNone/>
            </a:pPr>
            <a:endParaRPr lang="en-GB" sz="2400" dirty="0">
              <a:solidFill>
                <a:prstClr val="black"/>
              </a:solidFill>
              <a:latin typeface="Tw Cen MT" panose="020B0602020104020603" pitchFamily="34" charset="0"/>
              <a:ea typeface="Calibri" panose="020F0502020204030204" pitchFamily="34" charset="0"/>
              <a:cs typeface="Times New Roman" panose="02020603050405020304" pitchFamily="18" charset="0"/>
            </a:endParaRPr>
          </a:p>
          <a:p>
            <a:pPr>
              <a:lnSpc>
                <a:spcPct val="107000"/>
              </a:lnSpc>
              <a:spcBef>
                <a:spcPts val="0"/>
              </a:spcBef>
            </a:pPr>
            <a:endParaRPr lang="en-GB" sz="2400" dirty="0">
              <a:solidFill>
                <a:prstClr val="black"/>
              </a:solidFill>
              <a:latin typeface="Tw Cen MT" panose="020B0602020104020603" pitchFamily="34" charset="0"/>
              <a:ea typeface="Calibri" panose="020F0502020204030204" pitchFamily="34" charset="0"/>
              <a:cs typeface="Times New Roman" panose="02020603050405020304" pitchFamily="18" charset="0"/>
            </a:endParaRPr>
          </a:p>
          <a:p>
            <a:pPr>
              <a:lnSpc>
                <a:spcPct val="107000"/>
              </a:lnSpc>
              <a:spcBef>
                <a:spcPts val="0"/>
              </a:spcBef>
            </a:pPr>
            <a:endParaRPr lang="en-US" sz="2400" dirty="0">
              <a:solidFill>
                <a:prstClr val="black"/>
              </a:solidFill>
              <a:latin typeface="Tw Cen MT" panose="020B0602020104020603" pitchFamily="34" charset="0"/>
              <a:ea typeface="Calibri" panose="020F0502020204030204" pitchFamily="34" charset="0"/>
              <a:cs typeface="Times New Roman" panose="02020603050405020304" pitchFamily="18" charset="0"/>
            </a:endParaRPr>
          </a:p>
          <a:p>
            <a:pPr marL="0" indent="0" algn="just">
              <a:buFont typeface="Arial" panose="020B0604020202020204" pitchFamily="34" charset="0"/>
              <a:buNone/>
            </a:pPr>
            <a:endParaRPr lang="en-US" sz="2400" dirty="0">
              <a:solidFill>
                <a:prstClr val="black"/>
              </a:solidFill>
              <a:latin typeface="Tw Cen MT" panose="020B0602020104020603" pitchFamily="34" charset="0"/>
            </a:endParaRPr>
          </a:p>
        </p:txBody>
      </p:sp>
    </p:spTree>
    <p:extLst>
      <p:ext uri="{BB962C8B-B14F-4D97-AF65-F5344CB8AC3E}">
        <p14:creationId xmlns:p14="http://schemas.microsoft.com/office/powerpoint/2010/main" val="8541575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979573" y="3705145"/>
            <a:ext cx="7147774" cy="1617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endParaRPr lang="en-US"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Two girls. </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They may be sisters</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The are washing their hands with soap</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They are happy</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An adults hands showing them how to wash hands properly</a:t>
            </a:r>
          </a:p>
          <a:p>
            <a:pPr>
              <a:lnSpc>
                <a:spcPct val="150000"/>
              </a:lnSpc>
            </a:pPr>
            <a:endParaRPr lang="en-GB" sz="2400" dirty="0">
              <a:solidFill>
                <a:prstClr val="black"/>
              </a:solidFill>
              <a:latin typeface="Tw Cen MT" panose="020B0602020104020603" pitchFamily="34" charset="0"/>
            </a:endParaRPr>
          </a:p>
          <a:p>
            <a:pPr>
              <a:lnSpc>
                <a:spcPct val="150000"/>
              </a:lnSpc>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p:txBody>
      </p:sp>
      <p:pic>
        <p:nvPicPr>
          <p:cNvPr id="2" name="Picture 1"/>
          <p:cNvPicPr>
            <a:picLocks noChangeAspect="1"/>
          </p:cNvPicPr>
          <p:nvPr/>
        </p:nvPicPr>
        <p:blipFill>
          <a:blip r:embed="rId2"/>
          <a:stretch>
            <a:fillRect/>
          </a:stretch>
        </p:blipFill>
        <p:spPr>
          <a:xfrm>
            <a:off x="510" y="0"/>
            <a:ext cx="4834233" cy="6858000"/>
          </a:xfrm>
          <a:prstGeom prst="rect">
            <a:avLst/>
          </a:prstGeom>
        </p:spPr>
      </p:pic>
    </p:spTree>
    <p:extLst>
      <p:ext uri="{BB962C8B-B14F-4D97-AF65-F5344CB8AC3E}">
        <p14:creationId xmlns:p14="http://schemas.microsoft.com/office/powerpoint/2010/main" val="24544691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0" y="397098"/>
            <a:ext cx="12191999" cy="82639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Tw Cen MT" panose="020B0602020104020603" pitchFamily="34" charset="0"/>
              </a:rPr>
              <a:t>Inferred Insights from Overall Analysis</a:t>
            </a:r>
          </a:p>
        </p:txBody>
      </p:sp>
      <p:graphicFrame>
        <p:nvGraphicFramePr>
          <p:cNvPr id="3" name="Table 2"/>
          <p:cNvGraphicFramePr>
            <a:graphicFrameLocks noGrp="1"/>
          </p:cNvGraphicFramePr>
          <p:nvPr>
            <p:extLst>
              <p:ext uri="{D42A27DB-BD31-4B8C-83A1-F6EECF244321}">
                <p14:modId xmlns:p14="http://schemas.microsoft.com/office/powerpoint/2010/main" val="2791228549"/>
              </p:ext>
            </p:extLst>
          </p:nvPr>
        </p:nvGraphicFramePr>
        <p:xfrm>
          <a:off x="117230" y="1303637"/>
          <a:ext cx="11922369" cy="5425409"/>
        </p:xfrm>
        <a:graphic>
          <a:graphicData uri="http://schemas.openxmlformats.org/drawingml/2006/table">
            <a:tbl>
              <a:tblPr firstRow="1" bandRow="1">
                <a:tableStyleId>{5C22544A-7EE6-4342-B048-85BDC9FD1C3A}</a:tableStyleId>
              </a:tblPr>
              <a:tblGrid>
                <a:gridCol w="3691937">
                  <a:extLst>
                    <a:ext uri="{9D8B030D-6E8A-4147-A177-3AD203B41FA5}">
                      <a16:colId xmlns:a16="http://schemas.microsoft.com/office/drawing/2014/main" val="20000"/>
                    </a:ext>
                  </a:extLst>
                </a:gridCol>
                <a:gridCol w="8230432">
                  <a:extLst>
                    <a:ext uri="{9D8B030D-6E8A-4147-A177-3AD203B41FA5}">
                      <a16:colId xmlns:a16="http://schemas.microsoft.com/office/drawing/2014/main" val="20001"/>
                    </a:ext>
                  </a:extLst>
                </a:gridCol>
              </a:tblGrid>
              <a:tr h="428372">
                <a:tc>
                  <a:txBody>
                    <a:bodyPr/>
                    <a:lstStyle/>
                    <a:p>
                      <a:pPr algn="ctr"/>
                      <a:r>
                        <a:rPr lang="en-US" dirty="0">
                          <a:latin typeface="Tw Cen MT" panose="020B0602020104020603" pitchFamily="34" charset="0"/>
                        </a:rPr>
                        <a:t>Aspect</a:t>
                      </a:r>
                    </a:p>
                  </a:txBody>
                  <a:tcPr/>
                </a:tc>
                <a:tc>
                  <a:txBody>
                    <a:bodyPr/>
                    <a:lstStyle/>
                    <a:p>
                      <a:pPr algn="ctr"/>
                      <a:r>
                        <a:rPr lang="en-US" dirty="0">
                          <a:latin typeface="Tw Cen MT" panose="020B0602020104020603" pitchFamily="34" charset="0"/>
                        </a:rPr>
                        <a:t>Insights</a:t>
                      </a:r>
                    </a:p>
                  </a:txBody>
                  <a:tcPr/>
                </a:tc>
                <a:extLst>
                  <a:ext uri="{0D108BD9-81ED-4DB2-BD59-A6C34878D82A}">
                    <a16:rowId xmlns:a16="http://schemas.microsoft.com/office/drawing/2014/main" val="10000"/>
                  </a:ext>
                </a:extLst>
              </a:tr>
              <a:tr h="4997037">
                <a:tc>
                  <a:txBody>
                    <a:bodyPr/>
                    <a:lstStyle/>
                    <a:p>
                      <a:r>
                        <a:rPr lang="en-US" b="1" dirty="0">
                          <a:solidFill>
                            <a:srgbClr val="FF0000"/>
                          </a:solidFill>
                          <a:latin typeface="Tw Cen MT" panose="020B0602020104020603" pitchFamily="34" charset="0"/>
                        </a:rPr>
                        <a:t>MESSAGING</a:t>
                      </a:r>
                    </a:p>
                  </a:txBody>
                  <a:tcPr/>
                </a:tc>
                <a:tc>
                  <a:txBody>
                    <a:bodyPr/>
                    <a:lstStyle/>
                    <a:p>
                      <a:pPr marL="0" indent="0">
                        <a:lnSpc>
                          <a:spcPct val="150000"/>
                        </a:lnSpc>
                        <a:buFont typeface="Arial" panose="020B0604020202020204" pitchFamily="34" charset="0"/>
                        <a:buNone/>
                      </a:pPr>
                      <a:r>
                        <a:rPr lang="en-GB" sz="2000" baseline="0" dirty="0">
                          <a:latin typeface="Tw Cen MT" panose="020B0602020104020603" pitchFamily="34" charset="0"/>
                        </a:rPr>
                        <a:t>Interpreted generally to mean;</a:t>
                      </a:r>
                      <a:endParaRPr lang="en-US" sz="2000" baseline="0" dirty="0">
                        <a:latin typeface="Tw Cen MT" panose="020B0602020104020603" pitchFamily="34" charset="0"/>
                      </a:endParaRPr>
                    </a:p>
                    <a:p>
                      <a:pPr marL="285750" indent="-285750">
                        <a:lnSpc>
                          <a:spcPct val="150000"/>
                        </a:lnSpc>
                        <a:buFont typeface="Arial" panose="020B0604020202020204" pitchFamily="34" charset="0"/>
                        <a:buChar char="•"/>
                      </a:pPr>
                      <a:r>
                        <a:rPr lang="en-GB" sz="2000" baseline="0" dirty="0">
                          <a:latin typeface="Tw Cen MT" panose="020B0602020104020603" pitchFamily="34" charset="0"/>
                        </a:rPr>
                        <a:t>Parents or teachers declaring that their children are happier and healthier</a:t>
                      </a:r>
                    </a:p>
                    <a:p>
                      <a:pPr marL="285750" indent="-285750" algn="l" defTabSz="914400" rtl="0" eaLnBrk="1" latinLnBrk="0" hangingPunct="1">
                        <a:lnSpc>
                          <a:spcPct val="150000"/>
                        </a:lnSpc>
                        <a:buFont typeface="Arial" panose="020B0604020202020204" pitchFamily="34" charset="0"/>
                        <a:buChar char="•"/>
                      </a:pPr>
                      <a:r>
                        <a:rPr lang="en-GB" sz="2000" kern="1200" baseline="0" dirty="0">
                          <a:solidFill>
                            <a:schemeClr val="dk1"/>
                          </a:solidFill>
                          <a:latin typeface="Tw Cen MT" panose="020B0602020104020603" pitchFamily="34" charset="0"/>
                          <a:ea typeface="+mn-ea"/>
                          <a:cs typeface="+mn-cs"/>
                        </a:rPr>
                        <a:t>Children are happy because they don’t get sickness from bad hygiene</a:t>
                      </a:r>
                    </a:p>
                    <a:p>
                      <a:pPr marL="285750" indent="-285750" algn="l" defTabSz="914400" rtl="0" eaLnBrk="1" latinLnBrk="0" hangingPunct="1">
                        <a:lnSpc>
                          <a:spcPct val="150000"/>
                        </a:lnSpc>
                        <a:buFont typeface="Arial" panose="020B0604020202020204" pitchFamily="34" charset="0"/>
                        <a:buChar char="•"/>
                      </a:pPr>
                      <a:r>
                        <a:rPr lang="en-GB" sz="2000" kern="1200" baseline="0" dirty="0">
                          <a:solidFill>
                            <a:schemeClr val="dk1"/>
                          </a:solidFill>
                          <a:latin typeface="Tw Cen MT" panose="020B0602020104020603" pitchFamily="34" charset="0"/>
                          <a:ea typeface="+mn-ea"/>
                          <a:cs typeface="+mn-cs"/>
                        </a:rPr>
                        <a:t>Washing hands for example as depicted in the imagery will prevent diarrhoea which kills the children's joy</a:t>
                      </a:r>
                    </a:p>
                    <a:p>
                      <a:pPr marL="285750" indent="-285750" algn="l" defTabSz="914400" rtl="0" eaLnBrk="1" latinLnBrk="0" hangingPunct="1">
                        <a:lnSpc>
                          <a:spcPct val="150000"/>
                        </a:lnSpc>
                        <a:buFont typeface="Arial" panose="020B0604020202020204" pitchFamily="34" charset="0"/>
                        <a:buChar char="•"/>
                      </a:pPr>
                      <a:r>
                        <a:rPr lang="en-GB" sz="2000" kern="1200" baseline="0" dirty="0">
                          <a:solidFill>
                            <a:schemeClr val="dk1"/>
                          </a:solidFill>
                          <a:latin typeface="Tw Cen MT" panose="020B0602020104020603" pitchFamily="34" charset="0"/>
                          <a:ea typeface="+mn-ea"/>
                          <a:cs typeface="+mn-cs"/>
                        </a:rPr>
                        <a:t>Some participants recalled the “Essanyu” concept when they were interpreting this messaging</a:t>
                      </a:r>
                    </a:p>
                  </a:txBody>
                  <a:tcPr/>
                </a:tc>
                <a:extLst>
                  <a:ext uri="{0D108BD9-81ED-4DB2-BD59-A6C34878D82A}">
                    <a16:rowId xmlns:a16="http://schemas.microsoft.com/office/drawing/2014/main" val="10001"/>
                  </a:ext>
                </a:extLst>
              </a:tr>
            </a:tbl>
          </a:graphicData>
        </a:graphic>
      </p:graphicFrame>
      <p:sp>
        <p:nvSpPr>
          <p:cNvPr id="11" name="TextBox 10"/>
          <p:cNvSpPr txBox="1"/>
          <p:nvPr/>
        </p:nvSpPr>
        <p:spPr>
          <a:xfrm>
            <a:off x="368508" y="3368379"/>
            <a:ext cx="3160140" cy="1569660"/>
          </a:xfrm>
          <a:prstGeom prst="rect">
            <a:avLst/>
          </a:prstGeom>
          <a:solidFill>
            <a:srgbClr val="FFFF00"/>
          </a:solidFill>
        </p:spPr>
        <p:txBody>
          <a:bodyPr wrap="square" rtlCol="0">
            <a:spAutoFit/>
          </a:bodyPr>
          <a:lstStyle/>
          <a:p>
            <a:pPr algn="ctr"/>
            <a:r>
              <a:rPr lang="en-GB" sz="2400" b="1" dirty="0">
                <a:solidFill>
                  <a:prstClr val="black"/>
                </a:solidFill>
              </a:rPr>
              <a:t>OUR CHILDREN ARE HAPPIER. PERSONAL HYGIENE KEEPS US ALL HEALTHY</a:t>
            </a:r>
          </a:p>
        </p:txBody>
      </p:sp>
    </p:spTree>
    <p:extLst>
      <p:ext uri="{BB962C8B-B14F-4D97-AF65-F5344CB8AC3E}">
        <p14:creationId xmlns:p14="http://schemas.microsoft.com/office/powerpoint/2010/main" val="25558772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979573" y="3705145"/>
            <a:ext cx="7147774" cy="1617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endParaRPr lang="en-US"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 Mother and daughter in the fore</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A father and child in the background of the picture</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The mother is reading with the older child while the father helps take care of the younger child</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Both parents are involved in the life of the children</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The hand holding the portrait is wearing gloves. Must be a health worker</a:t>
            </a:r>
          </a:p>
          <a:p>
            <a:pPr>
              <a:lnSpc>
                <a:spcPct val="150000"/>
              </a:lnSpc>
            </a:pPr>
            <a:endParaRPr lang="en-GB" sz="2400" dirty="0">
              <a:solidFill>
                <a:prstClr val="black"/>
              </a:solidFill>
              <a:latin typeface="Tw Cen MT" panose="020B0602020104020603" pitchFamily="34" charset="0"/>
            </a:endParaRPr>
          </a:p>
          <a:p>
            <a:pPr>
              <a:lnSpc>
                <a:spcPct val="150000"/>
              </a:lnSpc>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p:txBody>
      </p:sp>
      <p:pic>
        <p:nvPicPr>
          <p:cNvPr id="3" name="Picture 2"/>
          <p:cNvPicPr>
            <a:picLocks noChangeAspect="1"/>
          </p:cNvPicPr>
          <p:nvPr/>
        </p:nvPicPr>
        <p:blipFill>
          <a:blip r:embed="rId2"/>
          <a:stretch>
            <a:fillRect/>
          </a:stretch>
        </p:blipFill>
        <p:spPr>
          <a:xfrm>
            <a:off x="512" y="0"/>
            <a:ext cx="4834233" cy="6858000"/>
          </a:xfrm>
          <a:prstGeom prst="rect">
            <a:avLst/>
          </a:prstGeom>
        </p:spPr>
      </p:pic>
    </p:spTree>
    <p:extLst>
      <p:ext uri="{BB962C8B-B14F-4D97-AF65-F5344CB8AC3E}">
        <p14:creationId xmlns:p14="http://schemas.microsoft.com/office/powerpoint/2010/main" val="16708211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0" y="397098"/>
            <a:ext cx="12191999" cy="82639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Tw Cen MT" panose="020B0602020104020603" pitchFamily="34" charset="0"/>
              </a:rPr>
              <a:t>Inferred Insights from Overall Analysis</a:t>
            </a:r>
          </a:p>
        </p:txBody>
      </p:sp>
      <p:graphicFrame>
        <p:nvGraphicFramePr>
          <p:cNvPr id="3" name="Table 2"/>
          <p:cNvGraphicFramePr>
            <a:graphicFrameLocks noGrp="1"/>
          </p:cNvGraphicFramePr>
          <p:nvPr>
            <p:extLst>
              <p:ext uri="{D42A27DB-BD31-4B8C-83A1-F6EECF244321}">
                <p14:modId xmlns:p14="http://schemas.microsoft.com/office/powerpoint/2010/main" val="2082690447"/>
              </p:ext>
            </p:extLst>
          </p:nvPr>
        </p:nvGraphicFramePr>
        <p:xfrm>
          <a:off x="117230" y="1303637"/>
          <a:ext cx="11922369" cy="5425409"/>
        </p:xfrm>
        <a:graphic>
          <a:graphicData uri="http://schemas.openxmlformats.org/drawingml/2006/table">
            <a:tbl>
              <a:tblPr firstRow="1" bandRow="1">
                <a:tableStyleId>{5C22544A-7EE6-4342-B048-85BDC9FD1C3A}</a:tableStyleId>
              </a:tblPr>
              <a:tblGrid>
                <a:gridCol w="3691937">
                  <a:extLst>
                    <a:ext uri="{9D8B030D-6E8A-4147-A177-3AD203B41FA5}">
                      <a16:colId xmlns:a16="http://schemas.microsoft.com/office/drawing/2014/main" val="20000"/>
                    </a:ext>
                  </a:extLst>
                </a:gridCol>
                <a:gridCol w="8230432">
                  <a:extLst>
                    <a:ext uri="{9D8B030D-6E8A-4147-A177-3AD203B41FA5}">
                      <a16:colId xmlns:a16="http://schemas.microsoft.com/office/drawing/2014/main" val="20001"/>
                    </a:ext>
                  </a:extLst>
                </a:gridCol>
              </a:tblGrid>
              <a:tr h="428372">
                <a:tc>
                  <a:txBody>
                    <a:bodyPr/>
                    <a:lstStyle/>
                    <a:p>
                      <a:pPr algn="ctr"/>
                      <a:r>
                        <a:rPr lang="en-US" dirty="0">
                          <a:latin typeface="Tw Cen MT" panose="020B0602020104020603" pitchFamily="34" charset="0"/>
                        </a:rPr>
                        <a:t>Aspect</a:t>
                      </a:r>
                    </a:p>
                  </a:txBody>
                  <a:tcPr/>
                </a:tc>
                <a:tc>
                  <a:txBody>
                    <a:bodyPr/>
                    <a:lstStyle/>
                    <a:p>
                      <a:pPr algn="ctr"/>
                      <a:r>
                        <a:rPr lang="en-US" dirty="0">
                          <a:latin typeface="Tw Cen MT" panose="020B0602020104020603" pitchFamily="34" charset="0"/>
                        </a:rPr>
                        <a:t>Insights</a:t>
                      </a:r>
                    </a:p>
                  </a:txBody>
                  <a:tcPr/>
                </a:tc>
                <a:extLst>
                  <a:ext uri="{0D108BD9-81ED-4DB2-BD59-A6C34878D82A}">
                    <a16:rowId xmlns:a16="http://schemas.microsoft.com/office/drawing/2014/main" val="10000"/>
                  </a:ext>
                </a:extLst>
              </a:tr>
              <a:tr h="4997037">
                <a:tc>
                  <a:txBody>
                    <a:bodyPr/>
                    <a:lstStyle/>
                    <a:p>
                      <a:r>
                        <a:rPr lang="en-US" b="1" dirty="0">
                          <a:solidFill>
                            <a:srgbClr val="FF0000"/>
                          </a:solidFill>
                          <a:latin typeface="Tw Cen MT" panose="020B0602020104020603" pitchFamily="34" charset="0"/>
                        </a:rPr>
                        <a:t>MESSAGING</a:t>
                      </a:r>
                    </a:p>
                  </a:txBody>
                  <a:tcPr/>
                </a:tc>
                <a:tc>
                  <a:txBody>
                    <a:bodyPr/>
                    <a:lstStyle/>
                    <a:p>
                      <a:pPr marL="0" indent="0">
                        <a:lnSpc>
                          <a:spcPct val="150000"/>
                        </a:lnSpc>
                        <a:buFont typeface="Arial" panose="020B0604020202020204" pitchFamily="34" charset="0"/>
                        <a:buNone/>
                      </a:pPr>
                      <a:r>
                        <a:rPr lang="en-GB" sz="2000" baseline="0" dirty="0">
                          <a:latin typeface="Tw Cen MT" panose="020B0602020104020603" pitchFamily="34" charset="0"/>
                        </a:rPr>
                        <a:t>Interpreted generally to mean;</a:t>
                      </a:r>
                      <a:endParaRPr lang="en-US" sz="2000" baseline="0" dirty="0">
                        <a:latin typeface="Tw Cen MT" panose="020B0602020104020603" pitchFamily="34" charset="0"/>
                      </a:endParaRPr>
                    </a:p>
                    <a:p>
                      <a:pPr marL="285750" indent="-285750">
                        <a:lnSpc>
                          <a:spcPct val="150000"/>
                        </a:lnSpc>
                        <a:buFont typeface="Arial" panose="020B0604020202020204" pitchFamily="34" charset="0"/>
                        <a:buChar char="•"/>
                      </a:pPr>
                      <a:r>
                        <a:rPr lang="en-GB" sz="2000" baseline="0" dirty="0">
                          <a:latin typeface="Tw Cen MT" panose="020B0602020104020603" pitchFamily="34" charset="0"/>
                        </a:rPr>
                        <a:t>The man’s family is healthier</a:t>
                      </a:r>
                    </a:p>
                    <a:p>
                      <a:pPr marL="285750" indent="-285750" algn="l" defTabSz="914400" rtl="0" eaLnBrk="1" latinLnBrk="0" hangingPunct="1">
                        <a:lnSpc>
                          <a:spcPct val="150000"/>
                        </a:lnSpc>
                        <a:buFont typeface="Arial" panose="020B0604020202020204" pitchFamily="34" charset="0"/>
                        <a:buChar char="•"/>
                      </a:pPr>
                      <a:r>
                        <a:rPr lang="en-GB" sz="2000" kern="1200" baseline="0" dirty="0">
                          <a:solidFill>
                            <a:schemeClr val="dk1"/>
                          </a:solidFill>
                          <a:latin typeface="Tw Cen MT" panose="020B0602020104020603" pitchFamily="34" charset="0"/>
                          <a:ea typeface="+mn-ea"/>
                          <a:cs typeface="+mn-cs"/>
                        </a:rPr>
                        <a:t>He ensures that he takes care of his family so hat they don't fall sick</a:t>
                      </a:r>
                    </a:p>
                    <a:p>
                      <a:pPr marL="285750" indent="-285750" algn="l" defTabSz="914400" rtl="0" eaLnBrk="1" latinLnBrk="0" hangingPunct="1">
                        <a:lnSpc>
                          <a:spcPct val="150000"/>
                        </a:lnSpc>
                        <a:buFont typeface="Arial" panose="020B0604020202020204" pitchFamily="34" charset="0"/>
                        <a:buChar char="•"/>
                      </a:pPr>
                      <a:r>
                        <a:rPr lang="en-GB" sz="2000" kern="1200" baseline="0" dirty="0">
                          <a:solidFill>
                            <a:schemeClr val="dk1"/>
                          </a:solidFill>
                          <a:latin typeface="Tw Cen MT" panose="020B0602020104020603" pitchFamily="34" charset="0"/>
                          <a:ea typeface="+mn-ea"/>
                          <a:cs typeface="+mn-cs"/>
                        </a:rPr>
                        <a:t>Wen children are healthy, they can read and play which illustrates a happy family</a:t>
                      </a:r>
                    </a:p>
                    <a:p>
                      <a:pPr marL="285750" indent="-285750" algn="l" defTabSz="914400" rtl="0" eaLnBrk="1" latinLnBrk="0" hangingPunct="1">
                        <a:lnSpc>
                          <a:spcPct val="150000"/>
                        </a:lnSpc>
                        <a:buFont typeface="Arial" panose="020B0604020202020204" pitchFamily="34" charset="0"/>
                        <a:buChar char="•"/>
                      </a:pPr>
                      <a:r>
                        <a:rPr lang="en-GB" sz="2000" kern="1200" baseline="0" dirty="0">
                          <a:solidFill>
                            <a:schemeClr val="dk1"/>
                          </a:solidFill>
                          <a:latin typeface="Tw Cen MT" panose="020B0602020104020603" pitchFamily="34" charset="0"/>
                          <a:ea typeface="+mn-ea"/>
                          <a:cs typeface="+mn-cs"/>
                        </a:rPr>
                        <a:t>A few participants felt that the message could have been relayed by a heath worker because of the gloves holding the portrait</a:t>
                      </a:r>
                    </a:p>
                    <a:p>
                      <a:pPr marL="285750" indent="-285750" algn="l" defTabSz="914400" rtl="0" eaLnBrk="1" latinLnBrk="0" hangingPunct="1">
                        <a:lnSpc>
                          <a:spcPct val="150000"/>
                        </a:lnSpc>
                        <a:buFont typeface="Arial" panose="020B0604020202020204" pitchFamily="34" charset="0"/>
                        <a:buChar char="•"/>
                      </a:pPr>
                      <a:endParaRPr lang="en-GB" sz="2000" kern="1200" baseline="0" dirty="0">
                        <a:solidFill>
                          <a:schemeClr val="dk1"/>
                        </a:solidFill>
                        <a:latin typeface="Tw Cen MT" panose="020B0602020104020603" pitchFamily="34" charset="0"/>
                        <a:ea typeface="+mn-ea"/>
                        <a:cs typeface="+mn-cs"/>
                      </a:endParaRPr>
                    </a:p>
                  </a:txBody>
                  <a:tcPr/>
                </a:tc>
                <a:extLst>
                  <a:ext uri="{0D108BD9-81ED-4DB2-BD59-A6C34878D82A}">
                    <a16:rowId xmlns:a16="http://schemas.microsoft.com/office/drawing/2014/main" val="10001"/>
                  </a:ext>
                </a:extLst>
              </a:tr>
            </a:tbl>
          </a:graphicData>
        </a:graphic>
      </p:graphicFrame>
      <p:sp>
        <p:nvSpPr>
          <p:cNvPr id="11" name="TextBox 10"/>
          <p:cNvSpPr txBox="1"/>
          <p:nvPr/>
        </p:nvSpPr>
        <p:spPr>
          <a:xfrm>
            <a:off x="368508" y="3368379"/>
            <a:ext cx="3160140" cy="1569660"/>
          </a:xfrm>
          <a:prstGeom prst="rect">
            <a:avLst/>
          </a:prstGeom>
          <a:solidFill>
            <a:srgbClr val="FFFF00"/>
          </a:solidFill>
        </p:spPr>
        <p:txBody>
          <a:bodyPr wrap="square" rtlCol="0">
            <a:spAutoFit/>
          </a:bodyPr>
          <a:lstStyle/>
          <a:p>
            <a:pPr algn="ctr"/>
            <a:r>
              <a:rPr lang="en-GB" sz="2400" b="1" dirty="0">
                <a:solidFill>
                  <a:prstClr val="black"/>
                </a:solidFill>
              </a:rPr>
              <a:t>MY PEOPLE ARE HEALTHIER. TOGETER WE MAKE SURE YOU DON’T FALL SICK</a:t>
            </a:r>
          </a:p>
        </p:txBody>
      </p:sp>
    </p:spTree>
    <p:extLst>
      <p:ext uri="{BB962C8B-B14F-4D97-AF65-F5344CB8AC3E}">
        <p14:creationId xmlns:p14="http://schemas.microsoft.com/office/powerpoint/2010/main" val="32938688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7B3386-BD01-EE4E-869F-BE4B220DFB4A}"/>
              </a:ext>
            </a:extLst>
          </p:cNvPr>
          <p:cNvSpPr txBox="1"/>
          <p:nvPr/>
        </p:nvSpPr>
        <p:spPr>
          <a:xfrm>
            <a:off x="1087393" y="2501010"/>
            <a:ext cx="9020434" cy="1962076"/>
          </a:xfrm>
          <a:prstGeom prst="rect">
            <a:avLst/>
          </a:prstGeom>
          <a:noFill/>
        </p:spPr>
        <p:txBody>
          <a:bodyPr wrap="square" rtlCol="0">
            <a:spAutoFit/>
          </a:bodyPr>
          <a:lstStyle/>
          <a:p>
            <a:pPr algn="ctr">
              <a:lnSpc>
                <a:spcPct val="90000"/>
              </a:lnSpc>
              <a:spcBef>
                <a:spcPts val="1000"/>
              </a:spcBef>
            </a:pPr>
            <a:r>
              <a:rPr lang="en-GB" sz="11500" dirty="0">
                <a:solidFill>
                  <a:srgbClr val="FF0000"/>
                </a:solidFill>
                <a:latin typeface="Tw Cen MT" panose="020B0602020104020603" pitchFamily="34" charset="0"/>
              </a:rPr>
              <a:t> WELL DONE</a:t>
            </a:r>
            <a:endParaRPr lang="en-UG" sz="11500" dirty="0">
              <a:solidFill>
                <a:srgbClr val="FF0000"/>
              </a:solidFill>
              <a:latin typeface="Tw Cen MT" panose="020B0602020104020603" pitchFamily="34" charset="0"/>
            </a:endParaRPr>
          </a:p>
          <a:p>
            <a:r>
              <a:rPr lang="en-UG" b="1" dirty="0">
                <a:solidFill>
                  <a:prstClr val="black"/>
                </a:solidFill>
              </a:rPr>
              <a:t> </a:t>
            </a:r>
          </a:p>
        </p:txBody>
      </p:sp>
    </p:spTree>
    <p:extLst>
      <p:ext uri="{BB962C8B-B14F-4D97-AF65-F5344CB8AC3E}">
        <p14:creationId xmlns:p14="http://schemas.microsoft.com/office/powerpoint/2010/main" val="7880595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436533" y="-6441"/>
            <a:ext cx="7755467" cy="685800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0" y="-6441"/>
            <a:ext cx="4520485" cy="6858000"/>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0" y="2228046"/>
            <a:ext cx="4636394" cy="1867436"/>
          </a:xfrm>
        </p:spPr>
        <p:txBody>
          <a:bodyPr>
            <a:noAutofit/>
          </a:bodyPr>
          <a:lstStyle/>
          <a:p>
            <a:pPr algn="ctr"/>
            <a:r>
              <a:rPr lang="en-US" dirty="0">
                <a:solidFill>
                  <a:schemeClr val="bg1"/>
                </a:solidFill>
                <a:latin typeface="Tw Cen MT" panose="020B0602020104020603" pitchFamily="34" charset="0"/>
              </a:rPr>
              <a:t>TOP OF MIND</a:t>
            </a:r>
            <a:br>
              <a:rPr lang="en-US" dirty="0">
                <a:solidFill>
                  <a:schemeClr val="bg1"/>
                </a:solidFill>
                <a:latin typeface="Tw Cen MT" panose="020B0602020104020603" pitchFamily="34" charset="0"/>
              </a:rPr>
            </a:br>
            <a:r>
              <a:rPr lang="en-US" dirty="0">
                <a:solidFill>
                  <a:schemeClr val="bg1"/>
                </a:solidFill>
                <a:latin typeface="Tw Cen MT" panose="020B0602020104020603" pitchFamily="34" charset="0"/>
              </a:rPr>
              <a:t>COMPREHENSION</a:t>
            </a:r>
          </a:p>
        </p:txBody>
      </p:sp>
      <p:sp>
        <p:nvSpPr>
          <p:cNvPr id="3" name="Content Placeholder 2"/>
          <p:cNvSpPr>
            <a:spLocks noGrp="1"/>
          </p:cNvSpPr>
          <p:nvPr>
            <p:ph idx="1"/>
          </p:nvPr>
        </p:nvSpPr>
        <p:spPr>
          <a:xfrm>
            <a:off x="5123644" y="17983"/>
            <a:ext cx="6447033" cy="643943"/>
          </a:xfrm>
        </p:spPr>
        <p:txBody>
          <a:bodyPr>
            <a:noAutofit/>
          </a:bodyPr>
          <a:lstStyle/>
          <a:p>
            <a:pPr marL="0" indent="0" algn="ctr">
              <a:buNone/>
            </a:pPr>
            <a:r>
              <a:rPr lang="en-GB" sz="4400" dirty="0">
                <a:solidFill>
                  <a:srgbClr val="FF0000"/>
                </a:solidFill>
                <a:latin typeface="Tw Cen MT" panose="020B0602020104020603" pitchFamily="34" charset="0"/>
              </a:rPr>
              <a:t>WELL DONE</a:t>
            </a:r>
          </a:p>
        </p:txBody>
      </p:sp>
      <p:sp>
        <p:nvSpPr>
          <p:cNvPr id="7" name="Rectangle 6"/>
          <p:cNvSpPr/>
          <p:nvPr/>
        </p:nvSpPr>
        <p:spPr>
          <a:xfrm>
            <a:off x="4816700" y="2344624"/>
            <a:ext cx="7147774" cy="1617777"/>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endParaRPr lang="en-US"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Gratitude</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Congratulations on a milestone</a:t>
            </a:r>
            <a:endParaRPr lang="en-US"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A greeting</a:t>
            </a:r>
            <a:endParaRPr lang="en-US"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Something you hear after an achievement </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It shows responsibility for something when </a:t>
            </a:r>
            <a:r>
              <a:rPr lang="en-GB" sz="2400" dirty="0" err="1">
                <a:solidFill>
                  <a:prstClr val="black"/>
                </a:solidFill>
                <a:latin typeface="Tw Cen MT" panose="020B0602020104020603" pitchFamily="34" charset="0"/>
              </a:rPr>
              <a:t>nne</a:t>
            </a:r>
            <a:r>
              <a:rPr lang="en-GB" sz="2400" dirty="0">
                <a:solidFill>
                  <a:prstClr val="black"/>
                </a:solidFill>
                <a:latin typeface="Tw Cen MT" panose="020B0602020104020603" pitchFamily="34" charset="0"/>
              </a:rPr>
              <a:t> tells another “well done”</a:t>
            </a:r>
          </a:p>
          <a:p>
            <a:pPr marL="285750" indent="-285750">
              <a:buFont typeface="Wingdings" panose="05000000000000000000" pitchFamily="2" charset="2"/>
              <a:buChar char="q"/>
            </a:pPr>
            <a:endParaRPr lang="en-US" dirty="0">
              <a:solidFill>
                <a:prstClr val="black"/>
              </a:solidFill>
              <a:latin typeface="Tw Cen MT" panose="020B0602020104020603" pitchFamily="34" charset="0"/>
            </a:endParaRPr>
          </a:p>
        </p:txBody>
      </p:sp>
    </p:spTree>
    <p:extLst>
      <p:ext uri="{BB962C8B-B14F-4D97-AF65-F5344CB8AC3E}">
        <p14:creationId xmlns:p14="http://schemas.microsoft.com/office/powerpoint/2010/main" val="1192871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20485" y="-6441"/>
            <a:ext cx="7671515" cy="685800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0" y="-6441"/>
            <a:ext cx="4520485" cy="6858000"/>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0" y="2228046"/>
            <a:ext cx="4636394" cy="1867436"/>
          </a:xfrm>
        </p:spPr>
        <p:txBody>
          <a:bodyPr>
            <a:noAutofit/>
          </a:bodyPr>
          <a:lstStyle/>
          <a:p>
            <a:pPr algn="ctr"/>
            <a:r>
              <a:rPr lang="en-US" dirty="0">
                <a:solidFill>
                  <a:prstClr val="white"/>
                </a:solidFill>
                <a:latin typeface="Tw Cen MT" panose="020B0602020104020603" pitchFamily="34" charset="0"/>
              </a:rPr>
              <a:t>TOP OF MIND</a:t>
            </a:r>
            <a:br>
              <a:rPr lang="en-US" dirty="0">
                <a:solidFill>
                  <a:prstClr val="white"/>
                </a:solidFill>
                <a:latin typeface="Tw Cen MT" panose="020B0602020104020603" pitchFamily="34" charset="0"/>
              </a:rPr>
            </a:br>
            <a:r>
              <a:rPr lang="en-US" dirty="0">
                <a:solidFill>
                  <a:prstClr val="white"/>
                </a:solidFill>
                <a:latin typeface="Tw Cen MT" panose="020B0602020104020603" pitchFamily="34" charset="0"/>
              </a:rPr>
              <a:t>COMPREHENSION</a:t>
            </a:r>
            <a:endParaRPr lang="en-US" sz="4000" dirty="0">
              <a:solidFill>
                <a:schemeClr val="bg1"/>
              </a:solidFill>
              <a:latin typeface="Tw Cen MT" panose="020B0602020104020603" pitchFamily="34" charset="0"/>
            </a:endParaRPr>
          </a:p>
        </p:txBody>
      </p:sp>
      <p:sp>
        <p:nvSpPr>
          <p:cNvPr id="7" name="Rectangle 6"/>
          <p:cNvSpPr/>
          <p:nvPr/>
        </p:nvSpPr>
        <p:spPr>
          <a:xfrm>
            <a:off x="4636395" y="1547460"/>
            <a:ext cx="7438374" cy="1617777"/>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endParaRPr lang="en-US"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US" dirty="0">
              <a:solidFill>
                <a:prstClr val="black"/>
              </a:solidFill>
              <a:latin typeface="Tw Cen MT" panose="020B0602020104020603" pitchFamily="34" charset="0"/>
            </a:endParaRPr>
          </a:p>
          <a:p>
            <a:pPr algn="ctr">
              <a:lnSpc>
                <a:spcPct val="150000"/>
              </a:lnSpc>
            </a:pPr>
            <a:r>
              <a:rPr lang="en-US" sz="2000" i="1" dirty="0">
                <a:solidFill>
                  <a:prstClr val="black"/>
                </a:solidFill>
                <a:latin typeface="Tw Cen MT" panose="020B0602020104020603" pitchFamily="34" charset="0"/>
              </a:rPr>
              <a:t>“hen they shake your hand after graduation. They tell you well done”. Male adult , Kaberamaido</a:t>
            </a:r>
          </a:p>
          <a:p>
            <a:pPr algn="ctr">
              <a:lnSpc>
                <a:spcPct val="150000"/>
              </a:lnSpc>
            </a:pPr>
            <a:r>
              <a:rPr lang="en-US" sz="2000" i="1" dirty="0">
                <a:solidFill>
                  <a:prstClr val="black"/>
                </a:solidFill>
                <a:latin typeface="Tw Cen MT" panose="020B0602020104020603" pitchFamily="34" charset="0"/>
              </a:rPr>
              <a:t>“My uncle when you go to the village greets me like ‘well done there in Kampala’”. Female adult, Arua</a:t>
            </a:r>
          </a:p>
          <a:p>
            <a:pPr algn="ctr">
              <a:lnSpc>
                <a:spcPct val="150000"/>
              </a:lnSpc>
            </a:pPr>
            <a:r>
              <a:rPr lang="en-GB" sz="2000" i="1" dirty="0">
                <a:solidFill>
                  <a:prstClr val="black"/>
                </a:solidFill>
                <a:latin typeface="Tw Cen MT" panose="020B0602020104020603" pitchFamily="34" charset="0"/>
              </a:rPr>
              <a:t>“I think it shows that someone has achieved something and is being congratulated” Male adult, Kampala</a:t>
            </a:r>
          </a:p>
          <a:p>
            <a:pPr algn="ctr">
              <a:lnSpc>
                <a:spcPct val="150000"/>
              </a:lnSpc>
            </a:pPr>
            <a:r>
              <a:rPr lang="en-GB" sz="2000" i="1" dirty="0">
                <a:solidFill>
                  <a:prstClr val="black"/>
                </a:solidFill>
                <a:latin typeface="Tw Cen MT" panose="020B0602020104020603" pitchFamily="34" charset="0"/>
              </a:rPr>
              <a:t>“’Well done, good and faithful servant’, is how God greets his saints after they have gone to heaven according to the bible”</a:t>
            </a:r>
            <a:endParaRPr lang="en-US" sz="2000" i="1" dirty="0">
              <a:solidFill>
                <a:prstClr val="black"/>
              </a:solidFill>
              <a:latin typeface="Tw Cen MT" panose="020B0602020104020603" pitchFamily="34" charset="0"/>
            </a:endParaRPr>
          </a:p>
        </p:txBody>
      </p:sp>
      <p:sp>
        <p:nvSpPr>
          <p:cNvPr id="9" name="Rectangle 8"/>
          <p:cNvSpPr/>
          <p:nvPr/>
        </p:nvSpPr>
        <p:spPr>
          <a:xfrm>
            <a:off x="4636394" y="5087815"/>
            <a:ext cx="7438375" cy="843947"/>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FF0000"/>
                </a:solidFill>
                <a:latin typeface="Tw Cen MT" panose="020B0602020104020603" pitchFamily="34" charset="0"/>
              </a:rPr>
              <a:t>The concept was the third choice concept of the three concepts. It was mainly comprehended to mean  congratulatory greeting especially after an achievement. A few also noted that it was a general greeting that some older individuals extend to people they may have not seen over long time but seem to be well off</a:t>
            </a:r>
            <a:endParaRPr lang="en-US" sz="2000" i="1" dirty="0">
              <a:solidFill>
                <a:srgbClr val="FF0000"/>
              </a:solidFill>
              <a:latin typeface="Tw Cen MT" panose="020B0602020104020603" pitchFamily="34" charset="0"/>
            </a:endParaRPr>
          </a:p>
        </p:txBody>
      </p:sp>
      <p:sp>
        <p:nvSpPr>
          <p:cNvPr id="11" name="Content Placeholder 2"/>
          <p:cNvSpPr txBox="1">
            <a:spLocks/>
          </p:cNvSpPr>
          <p:nvPr/>
        </p:nvSpPr>
        <p:spPr>
          <a:xfrm>
            <a:off x="5123644" y="17983"/>
            <a:ext cx="6447033" cy="6439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400" dirty="0">
                <a:solidFill>
                  <a:srgbClr val="FF0000"/>
                </a:solidFill>
                <a:latin typeface="Tw Cen MT" panose="020B0602020104020603" pitchFamily="34" charset="0"/>
              </a:rPr>
              <a:t>WELL DONE</a:t>
            </a:r>
          </a:p>
        </p:txBody>
      </p:sp>
    </p:spTree>
    <p:extLst>
      <p:ext uri="{BB962C8B-B14F-4D97-AF65-F5344CB8AC3E}">
        <p14:creationId xmlns:p14="http://schemas.microsoft.com/office/powerpoint/2010/main" val="18483921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379495" y="-6441"/>
            <a:ext cx="7812505" cy="685800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0" y="-6441"/>
            <a:ext cx="4520485" cy="6858000"/>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0" y="2228046"/>
            <a:ext cx="4636394" cy="1867436"/>
          </a:xfrm>
        </p:spPr>
        <p:txBody>
          <a:bodyPr>
            <a:noAutofit/>
          </a:bodyPr>
          <a:lstStyle/>
          <a:p>
            <a:pPr algn="ctr"/>
            <a:r>
              <a:rPr lang="en-US" sz="4000" dirty="0">
                <a:solidFill>
                  <a:prstClr val="white"/>
                </a:solidFill>
                <a:latin typeface="Tw Cen MT" panose="020B0602020104020603" pitchFamily="34" charset="0"/>
              </a:rPr>
              <a:t>Possible/Associated Application</a:t>
            </a:r>
            <a:endParaRPr lang="en-US" sz="4000" dirty="0">
              <a:solidFill>
                <a:schemeClr val="bg1"/>
              </a:solidFill>
              <a:latin typeface="Tw Cen MT" panose="020B0602020104020603" pitchFamily="34" charset="0"/>
            </a:endParaRPr>
          </a:p>
        </p:txBody>
      </p:sp>
      <p:sp>
        <p:nvSpPr>
          <p:cNvPr id="7" name="Rectangle 6"/>
          <p:cNvSpPr/>
          <p:nvPr/>
        </p:nvSpPr>
        <p:spPr>
          <a:xfrm>
            <a:off x="4520485" y="2612111"/>
            <a:ext cx="7671515" cy="1617777"/>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Congratulatory message to students for example at a graduation ceremony</a:t>
            </a:r>
          </a:p>
          <a:p>
            <a:pPr marL="285750" lvl="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Mathew 25:23 His master replied, Well done, good and faithful servant!... </a:t>
            </a:r>
          </a:p>
          <a:p>
            <a:pPr marL="285750" lvl="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a:p>
            <a:pPr marL="285750" lvl="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p:txBody>
      </p:sp>
      <p:sp>
        <p:nvSpPr>
          <p:cNvPr id="9" name="Content Placeholder 2"/>
          <p:cNvSpPr>
            <a:spLocks noGrp="1"/>
          </p:cNvSpPr>
          <p:nvPr>
            <p:ph idx="1"/>
          </p:nvPr>
        </p:nvSpPr>
        <p:spPr>
          <a:xfrm>
            <a:off x="5123644" y="17983"/>
            <a:ext cx="6447033" cy="643943"/>
          </a:xfrm>
        </p:spPr>
        <p:txBody>
          <a:bodyPr>
            <a:noAutofit/>
          </a:bodyPr>
          <a:lstStyle/>
          <a:p>
            <a:pPr marL="0" indent="0" algn="ctr">
              <a:buNone/>
            </a:pPr>
            <a:r>
              <a:rPr lang="en-GB" sz="4400" dirty="0">
                <a:solidFill>
                  <a:srgbClr val="FF0000"/>
                </a:solidFill>
                <a:latin typeface="Tw Cen MT" panose="020B0602020104020603" pitchFamily="34" charset="0"/>
              </a:rPr>
              <a:t>WELL DONE</a:t>
            </a:r>
          </a:p>
        </p:txBody>
      </p:sp>
    </p:spTree>
    <p:extLst>
      <p:ext uri="{BB962C8B-B14F-4D97-AF65-F5344CB8AC3E}">
        <p14:creationId xmlns:p14="http://schemas.microsoft.com/office/powerpoint/2010/main" val="17038561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28046"/>
            <a:ext cx="4636394" cy="1867436"/>
          </a:xfrm>
        </p:spPr>
        <p:txBody>
          <a:bodyPr>
            <a:noAutofit/>
          </a:bodyPr>
          <a:lstStyle/>
          <a:p>
            <a:pPr algn="ctr"/>
            <a:r>
              <a:rPr lang="en-US" dirty="0">
                <a:solidFill>
                  <a:schemeClr val="bg1"/>
                </a:solidFill>
                <a:latin typeface="Tw Cen MT" panose="020B0602020104020603" pitchFamily="34" charset="0"/>
              </a:rPr>
              <a:t>TOP OF MIND</a:t>
            </a:r>
            <a:br>
              <a:rPr lang="en-US" dirty="0">
                <a:solidFill>
                  <a:schemeClr val="bg1"/>
                </a:solidFill>
                <a:latin typeface="Tw Cen MT" panose="020B0602020104020603" pitchFamily="34" charset="0"/>
              </a:rPr>
            </a:br>
            <a:r>
              <a:rPr lang="en-US" dirty="0">
                <a:solidFill>
                  <a:schemeClr val="bg1"/>
                </a:solidFill>
                <a:latin typeface="Tw Cen MT" panose="020B0602020104020603" pitchFamily="34" charset="0"/>
              </a:rPr>
              <a:t>COMPREHENSION</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370692536"/>
              </p:ext>
            </p:extLst>
          </p:nvPr>
        </p:nvGraphicFramePr>
        <p:xfrm>
          <a:off x="180304" y="1938253"/>
          <a:ext cx="11871019" cy="3181207"/>
        </p:xfrm>
        <a:graphic>
          <a:graphicData uri="http://schemas.openxmlformats.org/drawingml/2006/table">
            <a:tbl>
              <a:tblPr firstRow="1" bandRow="1">
                <a:tableStyleId>{5C22544A-7EE6-4342-B048-85BDC9FD1C3A}</a:tableStyleId>
              </a:tblPr>
              <a:tblGrid>
                <a:gridCol w="6190441">
                  <a:extLst>
                    <a:ext uri="{9D8B030D-6E8A-4147-A177-3AD203B41FA5}">
                      <a16:colId xmlns:a16="http://schemas.microsoft.com/office/drawing/2014/main" val="20000"/>
                    </a:ext>
                  </a:extLst>
                </a:gridCol>
                <a:gridCol w="5680578">
                  <a:extLst>
                    <a:ext uri="{9D8B030D-6E8A-4147-A177-3AD203B41FA5}">
                      <a16:colId xmlns:a16="http://schemas.microsoft.com/office/drawing/2014/main" val="20001"/>
                    </a:ext>
                  </a:extLst>
                </a:gridCol>
              </a:tblGrid>
              <a:tr h="145642">
                <a:tc>
                  <a:txBody>
                    <a:bodyPr/>
                    <a:lstStyle/>
                    <a:p>
                      <a:pPr marL="0" indent="0" algn="ctr" defTabSz="914400" rtl="0" eaLnBrk="1" latinLnBrk="0" hangingPunct="1">
                        <a:lnSpc>
                          <a:spcPct val="90000"/>
                        </a:lnSpc>
                        <a:spcBef>
                          <a:spcPts val="1000"/>
                        </a:spcBef>
                        <a:buFont typeface="Arial" panose="020B0604020202020204" pitchFamily="34" charset="0"/>
                        <a:buNone/>
                      </a:pPr>
                      <a:r>
                        <a:rPr lang="en-GB" sz="4000" kern="1200" dirty="0">
                          <a:solidFill>
                            <a:srgbClr val="00B050"/>
                          </a:solidFill>
                          <a:latin typeface="Tw Cen MT" panose="020B0602020104020603" pitchFamily="34" charset="0"/>
                          <a:ea typeface="+mn-ea"/>
                          <a:cs typeface="+mn-cs"/>
                        </a:rPr>
                        <a:t>Strengths </a:t>
                      </a:r>
                      <a:endParaRPr lang="en-US" sz="4000" kern="1200" dirty="0">
                        <a:solidFill>
                          <a:srgbClr val="00B050"/>
                        </a:solidFill>
                        <a:latin typeface="Tw Cen MT" panose="020B0602020104020603" pitchFamily="34" charset="0"/>
                        <a:ea typeface="+mn-ea"/>
                        <a:cs typeface="+mn-cs"/>
                      </a:endParaRPr>
                    </a:p>
                  </a:txBody>
                  <a:tcPr>
                    <a:solidFill>
                      <a:schemeClr val="bg1"/>
                    </a:solidFill>
                  </a:tcPr>
                </a:tc>
                <a:tc>
                  <a:txBody>
                    <a:bodyPr/>
                    <a:lstStyle/>
                    <a:p>
                      <a:pPr marL="0" indent="0" algn="ctr" defTabSz="914400" rtl="0" eaLnBrk="1" latinLnBrk="0" hangingPunct="1">
                        <a:lnSpc>
                          <a:spcPct val="90000"/>
                        </a:lnSpc>
                        <a:spcBef>
                          <a:spcPts val="1000"/>
                        </a:spcBef>
                        <a:buFont typeface="Arial" panose="020B0604020202020204" pitchFamily="34" charset="0"/>
                        <a:buNone/>
                      </a:pPr>
                      <a:r>
                        <a:rPr lang="en-GB" sz="4000" b="1" kern="1200" dirty="0">
                          <a:solidFill>
                            <a:srgbClr val="FF0000"/>
                          </a:solidFill>
                          <a:latin typeface="Tw Cen MT" panose="020B0602020104020603" pitchFamily="34" charset="0"/>
                          <a:ea typeface="+mn-ea"/>
                          <a:cs typeface="+mn-cs"/>
                        </a:rPr>
                        <a:t>Weaknesses</a:t>
                      </a:r>
                      <a:endParaRPr lang="en-US" sz="4000" b="1" kern="1200" dirty="0">
                        <a:solidFill>
                          <a:srgbClr val="FF0000"/>
                        </a:solidFill>
                        <a:latin typeface="Tw Cen MT" panose="020B0602020104020603" pitchFamily="34" charset="0"/>
                        <a:ea typeface="+mn-ea"/>
                        <a:cs typeface="+mn-cs"/>
                      </a:endParaRPr>
                    </a:p>
                  </a:txBody>
                  <a:tcPr>
                    <a:solidFill>
                      <a:schemeClr val="bg1"/>
                    </a:solidFill>
                  </a:tcPr>
                </a:tc>
                <a:extLst>
                  <a:ext uri="{0D108BD9-81ED-4DB2-BD59-A6C34878D82A}">
                    <a16:rowId xmlns:a16="http://schemas.microsoft.com/office/drawing/2014/main" val="10000"/>
                  </a:ext>
                </a:extLst>
              </a:tr>
              <a:tr h="517499">
                <a:tc>
                  <a:txBody>
                    <a:bodyPr/>
                    <a:lstStyle/>
                    <a:p>
                      <a:pPr marL="0" indent="0">
                        <a:buFont typeface="+mj-lt"/>
                        <a:buNone/>
                      </a:pPr>
                      <a:r>
                        <a:rPr lang="en-GB" sz="2400" dirty="0">
                          <a:latin typeface="Tw Cen MT" panose="020B0602020104020603" pitchFamily="34" charset="0"/>
                        </a:rPr>
                        <a:t>Evokes</a:t>
                      </a:r>
                      <a:r>
                        <a:rPr lang="en-GB" sz="2400" baseline="0" dirty="0">
                          <a:latin typeface="Tw Cen MT" panose="020B0602020104020603" pitchFamily="34" charset="0"/>
                        </a:rPr>
                        <a:t> pride in audience that there is appreciation for their efforts</a:t>
                      </a:r>
                      <a:endParaRPr lang="en-GB" sz="2400" dirty="0">
                        <a:latin typeface="Tw Cen MT" panose="020B0602020104020603" pitchFamily="34" charset="0"/>
                      </a:endParaRPr>
                    </a:p>
                  </a:txBody>
                  <a:tcPr/>
                </a:tc>
                <a:tc>
                  <a:txBody>
                    <a:bodyPr/>
                    <a:lstStyle/>
                    <a:p>
                      <a:r>
                        <a:rPr lang="en-GB" sz="2400" dirty="0">
                          <a:latin typeface="Tw Cen MT" panose="020B0602020104020603" pitchFamily="34" charset="0"/>
                        </a:rPr>
                        <a:t>Can't be sustained in messaging as some desired actions have no finality to them. E.g. Using a condom</a:t>
                      </a:r>
                      <a:r>
                        <a:rPr lang="en-GB" sz="2400" baseline="0" dirty="0">
                          <a:latin typeface="Tw Cen MT" panose="020B0602020104020603" pitchFamily="34" charset="0"/>
                        </a:rPr>
                        <a:t>  to prevent pregnancy should be consistent at no point can a congratulatory message be relayed</a:t>
                      </a:r>
                      <a:endParaRPr lang="en-US" sz="2400" dirty="0">
                        <a:latin typeface="Tw Cen MT" panose="020B0602020104020603" pitchFamily="34" charset="0"/>
                      </a:endParaRPr>
                    </a:p>
                  </a:txBody>
                  <a:tcPr/>
                </a:tc>
                <a:extLst>
                  <a:ext uri="{0D108BD9-81ED-4DB2-BD59-A6C34878D82A}">
                    <a16:rowId xmlns:a16="http://schemas.microsoft.com/office/drawing/2014/main" val="10001"/>
                  </a:ext>
                </a:extLst>
              </a:tr>
              <a:tr h="620887">
                <a:tc>
                  <a:txBody>
                    <a:bodyPr/>
                    <a:lstStyle/>
                    <a:p>
                      <a:pPr marL="0" indent="0">
                        <a:buFont typeface="+mj-lt"/>
                        <a:buNone/>
                      </a:pPr>
                      <a:endParaRPr lang="en-US" sz="2400" dirty="0">
                        <a:latin typeface="Tw Cen MT" panose="020B0602020104020603" pitchFamily="34" charset="0"/>
                      </a:endParaRPr>
                    </a:p>
                  </a:txBody>
                  <a:tcPr/>
                </a:tc>
                <a:tc>
                  <a:txBody>
                    <a:bodyPr/>
                    <a:lstStyle/>
                    <a:p>
                      <a:endParaRPr lang="en-US" sz="2400" dirty="0">
                        <a:latin typeface="Tw Cen MT" panose="020B0602020104020603" pitchFamily="34" charset="0"/>
                      </a:endParaRPr>
                    </a:p>
                  </a:txBody>
                  <a:tcPr/>
                </a:tc>
                <a:extLst>
                  <a:ext uri="{0D108BD9-81ED-4DB2-BD59-A6C34878D82A}">
                    <a16:rowId xmlns:a16="http://schemas.microsoft.com/office/drawing/2014/main" val="10002"/>
                  </a:ext>
                </a:extLst>
              </a:tr>
            </a:tbl>
          </a:graphicData>
        </a:graphic>
      </p:graphicFrame>
      <p:sp>
        <p:nvSpPr>
          <p:cNvPr id="6" name="Content Placeholder 2"/>
          <p:cNvSpPr txBox="1">
            <a:spLocks/>
          </p:cNvSpPr>
          <p:nvPr/>
        </p:nvSpPr>
        <p:spPr>
          <a:xfrm>
            <a:off x="2849369" y="17983"/>
            <a:ext cx="6447033" cy="6439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4400" dirty="0">
                <a:solidFill>
                  <a:srgbClr val="FF0000"/>
                </a:solidFill>
                <a:latin typeface="Tw Cen MT" panose="020B0602020104020603" pitchFamily="34" charset="0"/>
              </a:rPr>
              <a:t>WELL DONE</a:t>
            </a:r>
          </a:p>
        </p:txBody>
      </p:sp>
    </p:spTree>
    <p:extLst>
      <p:ext uri="{BB962C8B-B14F-4D97-AF65-F5344CB8AC3E}">
        <p14:creationId xmlns:p14="http://schemas.microsoft.com/office/powerpoint/2010/main" val="41997781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979573" y="3705145"/>
            <a:ext cx="7147774" cy="1617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endParaRPr lang="en-US"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A young man</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He is happy and clapping/applauding</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He has a school bag behind him with books and pencils</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Seems like he is a big brother applauding a younger person because that can’t be his bag</a:t>
            </a:r>
          </a:p>
          <a:p>
            <a:pPr>
              <a:lnSpc>
                <a:spcPct val="150000"/>
              </a:lnSpc>
            </a:pPr>
            <a:endParaRPr lang="en-GB" sz="2400" dirty="0">
              <a:solidFill>
                <a:prstClr val="black"/>
              </a:solidFill>
              <a:latin typeface="Tw Cen MT" panose="020B0602020104020603" pitchFamily="34" charset="0"/>
            </a:endParaRPr>
          </a:p>
          <a:p>
            <a:pPr>
              <a:lnSpc>
                <a:spcPct val="150000"/>
              </a:lnSpc>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p:txBody>
      </p:sp>
      <p:pic>
        <p:nvPicPr>
          <p:cNvPr id="2" name="Picture 1"/>
          <p:cNvPicPr>
            <a:picLocks noChangeAspect="1"/>
          </p:cNvPicPr>
          <p:nvPr/>
        </p:nvPicPr>
        <p:blipFill>
          <a:blip r:embed="rId2"/>
          <a:stretch>
            <a:fillRect/>
          </a:stretch>
        </p:blipFill>
        <p:spPr>
          <a:xfrm>
            <a:off x="18441" y="0"/>
            <a:ext cx="4834233" cy="6858000"/>
          </a:xfrm>
          <a:prstGeom prst="rect">
            <a:avLst/>
          </a:prstGeom>
        </p:spPr>
      </p:pic>
    </p:spTree>
    <p:extLst>
      <p:ext uri="{BB962C8B-B14F-4D97-AF65-F5344CB8AC3E}">
        <p14:creationId xmlns:p14="http://schemas.microsoft.com/office/powerpoint/2010/main" val="617779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5123644" cy="6858000"/>
          </a:xfrm>
          <a:prstGeom prst="rect">
            <a:avLst/>
          </a:prstGeom>
          <a:solidFill>
            <a:srgbClr val="66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5123644" y="0"/>
            <a:ext cx="7068356" cy="685800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a:p>
            <a:pPr algn="ctr"/>
            <a:endParaRPr lang="en-GB" sz="1600" dirty="0">
              <a:solidFill>
                <a:schemeClr val="tx1"/>
              </a:solidFill>
              <a:latin typeface="Tw Cen MT" panose="020B0602020104020603" pitchFamily="34" charset="0"/>
            </a:endParaRPr>
          </a:p>
          <a:p>
            <a:pPr algn="ctr"/>
            <a:endParaRPr lang="en-GB" sz="1600" dirty="0">
              <a:solidFill>
                <a:schemeClr val="tx1"/>
              </a:solidFill>
              <a:latin typeface="Tw Cen MT" panose="020B0602020104020603" pitchFamily="34" charset="0"/>
            </a:endParaRPr>
          </a:p>
          <a:p>
            <a:pPr algn="ctr"/>
            <a:endParaRPr lang="en-GB" sz="1600" dirty="0">
              <a:solidFill>
                <a:schemeClr val="tx1"/>
              </a:solidFill>
              <a:latin typeface="Tw Cen MT" panose="020B0602020104020603" pitchFamily="34" charset="0"/>
            </a:endParaRPr>
          </a:p>
          <a:p>
            <a:pPr algn="ctr"/>
            <a:endParaRPr lang="en-GB" sz="1600" dirty="0">
              <a:solidFill>
                <a:schemeClr val="tx1"/>
              </a:solidFill>
              <a:latin typeface="Tw Cen MT" panose="020B0602020104020603" pitchFamily="34" charset="0"/>
            </a:endParaRPr>
          </a:p>
          <a:p>
            <a:pPr algn="ctr"/>
            <a:endParaRPr lang="en-GB" sz="1600" dirty="0">
              <a:solidFill>
                <a:schemeClr val="tx1"/>
              </a:solidFill>
              <a:latin typeface="Tw Cen MT" panose="020B0602020104020603" pitchFamily="34" charset="0"/>
            </a:endParaRPr>
          </a:p>
          <a:p>
            <a:pPr algn="ctr"/>
            <a:endParaRPr lang="en-GB" sz="1600" dirty="0">
              <a:solidFill>
                <a:schemeClr val="tx1"/>
              </a:solidFill>
              <a:latin typeface="Tw Cen MT" panose="020B0602020104020603" pitchFamily="34" charset="0"/>
            </a:endParaRPr>
          </a:p>
          <a:p>
            <a:pPr algn="ctr"/>
            <a:endParaRPr lang="en-GB" sz="1600" dirty="0">
              <a:solidFill>
                <a:schemeClr val="tx1"/>
              </a:solidFill>
              <a:latin typeface="Tw Cen MT" panose="020B0602020104020603" pitchFamily="34" charset="0"/>
            </a:endParaRPr>
          </a:p>
          <a:p>
            <a:pPr algn="ctr"/>
            <a:endParaRPr lang="en-GB" sz="1600" dirty="0">
              <a:solidFill>
                <a:schemeClr val="tx1"/>
              </a:solidFill>
              <a:latin typeface="Tw Cen MT" panose="020B0602020104020603" pitchFamily="34" charset="0"/>
            </a:endParaRPr>
          </a:p>
          <a:p>
            <a:pPr algn="ctr"/>
            <a:r>
              <a:rPr lang="en-GB" sz="1600" dirty="0">
                <a:solidFill>
                  <a:schemeClr val="tx1"/>
                </a:solidFill>
                <a:latin typeface="Tw Cen MT" panose="020B0602020104020603" pitchFamily="34" charset="0"/>
              </a:rPr>
              <a:t>The 3 concepts were presented to the participants separately during the FGDs. The order of exposure for these proposed concepts was alternated to eliminate exposure bias after which the concepts were compared and participants given an opportunity to select their preferred option. Messages and visual presentations were printed on A2 art paper and exposed to the audiences during the FGDs before the question guide was used to gather information from the participants</a:t>
            </a:r>
          </a:p>
          <a:p>
            <a:pPr algn="ctr"/>
            <a:endParaRPr lang="en-GB" sz="1600" dirty="0">
              <a:solidFill>
                <a:schemeClr val="tx1"/>
              </a:solidFill>
              <a:latin typeface="Tw Cen MT" panose="020B0602020104020603" pitchFamily="34" charset="0"/>
            </a:endParaRPr>
          </a:p>
        </p:txBody>
      </p:sp>
      <p:sp>
        <p:nvSpPr>
          <p:cNvPr id="6" name="Rectangle 5"/>
          <p:cNvSpPr/>
          <p:nvPr/>
        </p:nvSpPr>
        <p:spPr>
          <a:xfrm>
            <a:off x="422031" y="1609859"/>
            <a:ext cx="4349261" cy="4662152"/>
          </a:xfrm>
          <a:prstGeom prst="rect">
            <a:avLst/>
          </a:prstGeom>
          <a:solidFill>
            <a:srgbClr val="66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dirty="0">
                <a:solidFill>
                  <a:prstClr val="white"/>
                </a:solidFill>
                <a:latin typeface="Tw Cen MT" panose="020B0602020104020603" pitchFamily="34" charset="0"/>
              </a:rPr>
              <a:t>A total of 48 FGD's were carried out in </a:t>
            </a:r>
            <a:r>
              <a:rPr lang="it-IT" sz="2200" dirty="0">
                <a:solidFill>
                  <a:prstClr val="white"/>
                </a:solidFill>
                <a:latin typeface="Tw Cen MT" panose="020B0602020104020603" pitchFamily="34" charset="0"/>
              </a:rPr>
              <a:t>Kampala, Luuka, Kaberamaido, Lira, Arua and Kyegegwa </a:t>
            </a:r>
            <a:r>
              <a:rPr lang="en-US" sz="2200" dirty="0">
                <a:solidFill>
                  <a:prstClr val="white"/>
                </a:solidFill>
                <a:latin typeface="Tw Cen MT" panose="020B0602020104020603" pitchFamily="34" charset="0"/>
              </a:rPr>
              <a:t>districts.  </a:t>
            </a:r>
          </a:p>
          <a:p>
            <a:endParaRPr lang="en-US" sz="2200" dirty="0">
              <a:solidFill>
                <a:prstClr val="white"/>
              </a:solidFill>
              <a:latin typeface="Tw Cen MT" panose="020B0602020104020603" pitchFamily="34" charset="0"/>
            </a:endParaRPr>
          </a:p>
          <a:p>
            <a:pPr lvl="0"/>
            <a:r>
              <a:rPr lang="en-US" sz="2200" dirty="0">
                <a:solidFill>
                  <a:prstClr val="white"/>
                </a:solidFill>
                <a:latin typeface="Tw Cen MT" panose="020B0602020104020603" pitchFamily="34" charset="0"/>
              </a:rPr>
              <a:t>The target audience and sample size was split as summarized in the table opposite. This protocol was preferable as it allows for greater variation which best maximized the strength of the testing procedures as well as offering wider variety in terms of the sampled audiences. </a:t>
            </a:r>
          </a:p>
        </p:txBody>
      </p:sp>
      <p:sp>
        <p:nvSpPr>
          <p:cNvPr id="2" name="Title 1"/>
          <p:cNvSpPr>
            <a:spLocks noGrp="1"/>
          </p:cNvSpPr>
          <p:nvPr>
            <p:ph type="title"/>
          </p:nvPr>
        </p:nvSpPr>
        <p:spPr>
          <a:xfrm>
            <a:off x="507642" y="749878"/>
            <a:ext cx="4108360" cy="652306"/>
          </a:xfrm>
        </p:spPr>
        <p:txBody>
          <a:bodyPr>
            <a:noAutofit/>
          </a:bodyPr>
          <a:lstStyle/>
          <a:p>
            <a:r>
              <a:rPr lang="en-US" dirty="0">
                <a:solidFill>
                  <a:schemeClr val="bg1"/>
                </a:solidFill>
                <a:latin typeface="Tw Cen MT" panose="020B0602020104020603" pitchFamily="34" charset="0"/>
              </a:rPr>
              <a:t>METHODOLOGY</a:t>
            </a:r>
          </a:p>
        </p:txBody>
      </p:sp>
      <p:graphicFrame>
        <p:nvGraphicFramePr>
          <p:cNvPr id="10" name="Table 9"/>
          <p:cNvGraphicFramePr>
            <a:graphicFrameLocks noGrp="1"/>
          </p:cNvGraphicFramePr>
          <p:nvPr>
            <p:extLst>
              <p:ext uri="{D42A27DB-BD31-4B8C-83A1-F6EECF244321}">
                <p14:modId xmlns:p14="http://schemas.microsoft.com/office/powerpoint/2010/main" val="1431394042"/>
              </p:ext>
            </p:extLst>
          </p:nvPr>
        </p:nvGraphicFramePr>
        <p:xfrm>
          <a:off x="5330284" y="586154"/>
          <a:ext cx="6404516" cy="4148334"/>
        </p:xfrm>
        <a:graphic>
          <a:graphicData uri="http://schemas.openxmlformats.org/drawingml/2006/table">
            <a:tbl>
              <a:tblPr firstRow="1" firstCol="1" bandRow="1">
                <a:tableStyleId>{74C1A8A3-306A-4EB7-A6B1-4F7E0EB9C5D6}</a:tableStyleId>
              </a:tblPr>
              <a:tblGrid>
                <a:gridCol w="1222916">
                  <a:extLst>
                    <a:ext uri="{9D8B030D-6E8A-4147-A177-3AD203B41FA5}">
                      <a16:colId xmlns:a16="http://schemas.microsoft.com/office/drawing/2014/main" val="3753411414"/>
                    </a:ext>
                  </a:extLst>
                </a:gridCol>
                <a:gridCol w="1406769">
                  <a:extLst>
                    <a:ext uri="{9D8B030D-6E8A-4147-A177-3AD203B41FA5}">
                      <a16:colId xmlns:a16="http://schemas.microsoft.com/office/drawing/2014/main" val="20001"/>
                    </a:ext>
                  </a:extLst>
                </a:gridCol>
                <a:gridCol w="926123">
                  <a:extLst>
                    <a:ext uri="{9D8B030D-6E8A-4147-A177-3AD203B41FA5}">
                      <a16:colId xmlns:a16="http://schemas.microsoft.com/office/drawing/2014/main" val="2664127256"/>
                    </a:ext>
                  </a:extLst>
                </a:gridCol>
                <a:gridCol w="2848708">
                  <a:extLst>
                    <a:ext uri="{9D8B030D-6E8A-4147-A177-3AD203B41FA5}">
                      <a16:colId xmlns:a16="http://schemas.microsoft.com/office/drawing/2014/main" val="20003"/>
                    </a:ext>
                  </a:extLst>
                </a:gridCol>
              </a:tblGrid>
              <a:tr h="290617">
                <a:tc gridSpan="4">
                  <a:txBody>
                    <a:bodyPr/>
                    <a:lstStyle/>
                    <a:p>
                      <a:pPr marL="0" marR="0" algn="ctr">
                        <a:lnSpc>
                          <a:spcPct val="107000"/>
                        </a:lnSpc>
                        <a:spcBef>
                          <a:spcPts val="0"/>
                        </a:spcBef>
                        <a:spcAft>
                          <a:spcPts val="0"/>
                        </a:spcAft>
                      </a:pPr>
                      <a:r>
                        <a:rPr lang="en-US" sz="1400" dirty="0">
                          <a:solidFill>
                            <a:schemeClr val="tx1"/>
                          </a:solidFill>
                          <a:effectLst/>
                          <a:latin typeface="Tw Cen MT" panose="020B0602020104020603" pitchFamily="34" charset="0"/>
                        </a:rPr>
                        <a:t>Characteristics of Participants</a:t>
                      </a:r>
                      <a:endParaRPr lang="en-US" sz="1400" dirty="0">
                        <a:solidFill>
                          <a:schemeClr val="tx1"/>
                        </a:solidFill>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solidFill>
                      <a:srgbClr val="CC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884546662"/>
                  </a:ext>
                </a:extLst>
              </a:tr>
              <a:tr h="581233">
                <a:tc>
                  <a:txBody>
                    <a:bodyPr/>
                    <a:lstStyle/>
                    <a:p>
                      <a:pPr marL="0" marR="0" algn="ctr">
                        <a:lnSpc>
                          <a:spcPct val="107000"/>
                        </a:lnSpc>
                        <a:spcBef>
                          <a:spcPts val="0"/>
                        </a:spcBef>
                        <a:spcAft>
                          <a:spcPts val="0"/>
                        </a:spcAft>
                      </a:pPr>
                      <a:r>
                        <a:rPr lang="en-US" sz="1400">
                          <a:solidFill>
                            <a:schemeClr val="tx1"/>
                          </a:solidFill>
                          <a:effectLst/>
                          <a:latin typeface="Tw Cen MT" panose="020B0602020104020603" pitchFamily="34" charset="0"/>
                        </a:rPr>
                        <a:t> FGD</a:t>
                      </a:r>
                      <a:endParaRPr lang="en-US" sz="1400">
                        <a:solidFill>
                          <a:schemeClr val="tx1"/>
                        </a:solidFill>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solidFill>
                      <a:srgbClr val="CCFFFF"/>
                    </a:solidFill>
                  </a:tcPr>
                </a:tc>
                <a:tc>
                  <a:txBody>
                    <a:bodyPr/>
                    <a:lstStyle/>
                    <a:p>
                      <a:pPr marL="0" marR="0" algn="ctr">
                        <a:lnSpc>
                          <a:spcPct val="107000"/>
                        </a:lnSpc>
                        <a:spcBef>
                          <a:spcPts val="0"/>
                        </a:spcBef>
                        <a:spcAft>
                          <a:spcPts val="0"/>
                        </a:spcAft>
                      </a:pPr>
                      <a:r>
                        <a:rPr lang="en-US" sz="1400">
                          <a:solidFill>
                            <a:schemeClr val="tx1"/>
                          </a:solidFill>
                          <a:effectLst/>
                          <a:latin typeface="Tw Cen MT" panose="020B0602020104020603" pitchFamily="34" charset="0"/>
                        </a:rPr>
                        <a:t>No. of Participants</a:t>
                      </a:r>
                      <a:endParaRPr lang="en-US" sz="1400">
                        <a:solidFill>
                          <a:schemeClr val="tx1"/>
                        </a:solidFill>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solidFill>
                      <a:srgbClr val="CCFFFF"/>
                    </a:solidFill>
                  </a:tcPr>
                </a:tc>
                <a:tc>
                  <a:txBody>
                    <a:bodyPr/>
                    <a:lstStyle/>
                    <a:p>
                      <a:pPr marL="0" marR="0" algn="ctr">
                        <a:lnSpc>
                          <a:spcPct val="107000"/>
                        </a:lnSpc>
                        <a:spcBef>
                          <a:spcPts val="0"/>
                        </a:spcBef>
                        <a:spcAft>
                          <a:spcPts val="0"/>
                        </a:spcAft>
                      </a:pPr>
                      <a:r>
                        <a:rPr lang="en-US" sz="1400" dirty="0">
                          <a:solidFill>
                            <a:schemeClr val="tx1"/>
                          </a:solidFill>
                          <a:effectLst/>
                          <a:latin typeface="Tw Cen MT" panose="020B0602020104020603" pitchFamily="34" charset="0"/>
                        </a:rPr>
                        <a:t>Gender</a:t>
                      </a:r>
                      <a:endParaRPr lang="en-US" sz="1400" dirty="0">
                        <a:solidFill>
                          <a:schemeClr val="tx1"/>
                        </a:solidFill>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solidFill>
                      <a:srgbClr val="CCFFFF"/>
                    </a:solidFill>
                  </a:tcPr>
                </a:tc>
                <a:tc>
                  <a:txBody>
                    <a:bodyPr/>
                    <a:lstStyle/>
                    <a:p>
                      <a:pPr marL="0" marR="0" algn="ctr">
                        <a:lnSpc>
                          <a:spcPct val="107000"/>
                        </a:lnSpc>
                        <a:spcBef>
                          <a:spcPts val="0"/>
                        </a:spcBef>
                        <a:spcAft>
                          <a:spcPts val="0"/>
                        </a:spcAft>
                      </a:pPr>
                      <a:r>
                        <a:rPr lang="en-US" sz="1400" dirty="0">
                          <a:solidFill>
                            <a:schemeClr val="tx1"/>
                          </a:solidFill>
                          <a:effectLst/>
                          <a:latin typeface="Tw Cen MT" panose="020B0602020104020603" pitchFamily="34" charset="0"/>
                        </a:rPr>
                        <a:t> Characteristics</a:t>
                      </a:r>
                      <a:endParaRPr lang="en-US" sz="1400" dirty="0">
                        <a:solidFill>
                          <a:schemeClr val="tx1"/>
                        </a:solidFill>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solidFill>
                      <a:srgbClr val="CCFFFF"/>
                    </a:solidFill>
                  </a:tcPr>
                </a:tc>
                <a:extLst>
                  <a:ext uri="{0D108BD9-81ED-4DB2-BD59-A6C34878D82A}">
                    <a16:rowId xmlns:a16="http://schemas.microsoft.com/office/drawing/2014/main" val="2939949379"/>
                  </a:ext>
                </a:extLst>
              </a:tr>
              <a:tr h="290617">
                <a:tc>
                  <a:txBody>
                    <a:bodyPr/>
                    <a:lstStyle/>
                    <a:p>
                      <a:pPr marL="0" marR="0" algn="ctr" defTabSz="914400" rtl="0" eaLnBrk="1" latinLnBrk="0" hangingPunct="1">
                        <a:lnSpc>
                          <a:spcPct val="107000"/>
                        </a:lnSpc>
                        <a:spcBef>
                          <a:spcPts val="0"/>
                        </a:spcBef>
                        <a:spcAft>
                          <a:spcPts val="0"/>
                        </a:spcAft>
                      </a:pPr>
                      <a:r>
                        <a:rPr lang="en-US" sz="1400" b="1" kern="1200" dirty="0">
                          <a:solidFill>
                            <a:schemeClr val="tx1"/>
                          </a:solidFill>
                          <a:effectLst/>
                          <a:latin typeface="Tw Cen MT" panose="020B0602020104020603" pitchFamily="34" charset="0"/>
                          <a:ea typeface="+mn-ea"/>
                          <a:cs typeface="+mn-cs"/>
                        </a:rPr>
                        <a:t> FGD 1</a:t>
                      </a:r>
                    </a:p>
                  </a:txBody>
                  <a:tcPr marL="68580" marR="68580" marT="0" marB="0" anchor="ctr">
                    <a:solidFill>
                      <a:srgbClr val="CCFFFF"/>
                    </a:solidFill>
                  </a:tcPr>
                </a:tc>
                <a:tc>
                  <a:txBody>
                    <a:bodyPr/>
                    <a:lstStyle/>
                    <a:p>
                      <a:pPr marL="0" marR="0" algn="ctr">
                        <a:lnSpc>
                          <a:spcPct val="107000"/>
                        </a:lnSpc>
                        <a:spcBef>
                          <a:spcPts val="0"/>
                        </a:spcBef>
                        <a:spcAft>
                          <a:spcPts val="0"/>
                        </a:spcAft>
                      </a:pPr>
                      <a:r>
                        <a:rPr lang="en-GB" sz="1400" dirty="0">
                          <a:solidFill>
                            <a:schemeClr val="tx1"/>
                          </a:solidFill>
                          <a:effectLst/>
                          <a:latin typeface="Tw Cen MT" panose="020B0602020104020603" pitchFamily="34" charset="0"/>
                          <a:ea typeface="+mn-ea"/>
                          <a:cs typeface="+mn-cs"/>
                        </a:rPr>
                        <a:t>48</a:t>
                      </a:r>
                      <a:endParaRPr lang="en-US" sz="1400" dirty="0">
                        <a:solidFill>
                          <a:schemeClr val="tx1"/>
                        </a:solidFill>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solidFill>
                      <a:srgbClr val="CCFFFF"/>
                    </a:solidFill>
                  </a:tcPr>
                </a:tc>
                <a:tc>
                  <a:txBody>
                    <a:bodyPr/>
                    <a:lstStyle/>
                    <a:p>
                      <a:pPr marL="0" marR="0">
                        <a:lnSpc>
                          <a:spcPct val="107000"/>
                        </a:lnSpc>
                        <a:spcBef>
                          <a:spcPts val="0"/>
                        </a:spcBef>
                        <a:spcAft>
                          <a:spcPts val="0"/>
                        </a:spcAft>
                      </a:pPr>
                      <a:r>
                        <a:rPr lang="en-US" sz="1400" dirty="0">
                          <a:solidFill>
                            <a:schemeClr val="tx1"/>
                          </a:solidFill>
                          <a:effectLst/>
                          <a:latin typeface="Tw Cen MT" panose="020B0602020104020603" pitchFamily="34" charset="0"/>
                        </a:rPr>
                        <a:t>Male</a:t>
                      </a:r>
                      <a:endParaRPr lang="en-US" sz="1400" dirty="0">
                        <a:solidFill>
                          <a:schemeClr val="tx1"/>
                        </a:solidFill>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solidFill>
                      <a:srgbClr val="CCFFFF"/>
                    </a:solidFill>
                  </a:tcPr>
                </a:tc>
                <a:tc>
                  <a:txBody>
                    <a:bodyPr/>
                    <a:lstStyle/>
                    <a:p>
                      <a:r>
                        <a:rPr lang="en-GB" sz="1400" kern="1200" dirty="0">
                          <a:solidFill>
                            <a:schemeClr val="tx1"/>
                          </a:solidFill>
                          <a:effectLst/>
                          <a:latin typeface="Tw Cen MT" panose="020B0602020104020603" pitchFamily="34" charset="0"/>
                          <a:ea typeface="+mn-ea"/>
                          <a:cs typeface="+mn-cs"/>
                        </a:rPr>
                        <a:t>Adolescent</a:t>
                      </a:r>
                      <a:r>
                        <a:rPr lang="en-GB" sz="1400" kern="1200" baseline="0" dirty="0">
                          <a:solidFill>
                            <a:schemeClr val="tx1"/>
                          </a:solidFill>
                          <a:effectLst/>
                          <a:latin typeface="Tw Cen MT" panose="020B0602020104020603" pitchFamily="34" charset="0"/>
                          <a:ea typeface="+mn-ea"/>
                          <a:cs typeface="+mn-cs"/>
                        </a:rPr>
                        <a:t> boys and young men(15-20 years.)</a:t>
                      </a:r>
                      <a:endParaRPr lang="en-US" sz="1400" kern="1200" dirty="0">
                        <a:solidFill>
                          <a:schemeClr val="tx1"/>
                        </a:solidFill>
                        <a:effectLst/>
                        <a:latin typeface="Tw Cen MT" panose="020B0602020104020603" pitchFamily="34" charset="0"/>
                        <a:ea typeface="+mn-ea"/>
                        <a:cs typeface="+mn-cs"/>
                      </a:endParaRPr>
                    </a:p>
                  </a:txBody>
                  <a:tcPr marL="68580" marR="68580" marT="0" marB="0" anchor="ctr">
                    <a:solidFill>
                      <a:srgbClr val="CCFFFF"/>
                    </a:solidFill>
                  </a:tcPr>
                </a:tc>
                <a:extLst>
                  <a:ext uri="{0D108BD9-81ED-4DB2-BD59-A6C34878D82A}">
                    <a16:rowId xmlns:a16="http://schemas.microsoft.com/office/drawing/2014/main" val="1924805019"/>
                  </a:ext>
                </a:extLst>
              </a:tr>
              <a:tr h="290617">
                <a:tc>
                  <a:txBody>
                    <a:bodyPr/>
                    <a:lstStyle/>
                    <a:p>
                      <a:pPr marL="0" marR="0" algn="ctr" defTabSz="914400" rtl="0" eaLnBrk="1" latinLnBrk="0" hangingPunct="1">
                        <a:lnSpc>
                          <a:spcPct val="107000"/>
                        </a:lnSpc>
                        <a:spcBef>
                          <a:spcPts val="0"/>
                        </a:spcBef>
                        <a:spcAft>
                          <a:spcPts val="0"/>
                        </a:spcAft>
                      </a:pPr>
                      <a:r>
                        <a:rPr lang="en-US" sz="1400" b="1" kern="1200" dirty="0">
                          <a:solidFill>
                            <a:schemeClr val="tx1"/>
                          </a:solidFill>
                          <a:effectLst/>
                          <a:latin typeface="Tw Cen MT" panose="020B0602020104020603" pitchFamily="34" charset="0"/>
                          <a:ea typeface="+mn-ea"/>
                          <a:cs typeface="+mn-cs"/>
                        </a:rPr>
                        <a:t> FGD 2</a:t>
                      </a:r>
                    </a:p>
                  </a:txBody>
                  <a:tcPr marL="68580" marR="68580" marT="0" marB="0" anchor="ctr">
                    <a:solidFill>
                      <a:srgbClr val="CCFFFF"/>
                    </a:solidFill>
                  </a:tcPr>
                </a:tc>
                <a:tc>
                  <a:txBody>
                    <a:bodyPr/>
                    <a:lstStyle/>
                    <a:p>
                      <a:pPr marL="0" marR="0" algn="ctr">
                        <a:lnSpc>
                          <a:spcPct val="107000"/>
                        </a:lnSpc>
                        <a:spcBef>
                          <a:spcPts val="0"/>
                        </a:spcBef>
                        <a:spcAft>
                          <a:spcPts val="0"/>
                        </a:spcAft>
                      </a:pPr>
                      <a:r>
                        <a:rPr lang="en-GB" sz="1400" dirty="0">
                          <a:solidFill>
                            <a:schemeClr val="tx1"/>
                          </a:solidFill>
                          <a:effectLst/>
                          <a:latin typeface="Tw Cen MT" panose="020B0602020104020603" pitchFamily="34" charset="0"/>
                          <a:ea typeface="+mn-ea"/>
                          <a:cs typeface="+mn-cs"/>
                        </a:rPr>
                        <a:t>48</a:t>
                      </a:r>
                      <a:endParaRPr lang="en-US" sz="1400" dirty="0">
                        <a:solidFill>
                          <a:schemeClr val="tx1"/>
                        </a:solidFill>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solidFill>
                      <a:srgbClr val="CCFFFF"/>
                    </a:solidFill>
                  </a:tcPr>
                </a:tc>
                <a:tc>
                  <a:txBody>
                    <a:bodyPr/>
                    <a:lstStyle/>
                    <a:p>
                      <a:pPr marL="0" marR="0">
                        <a:lnSpc>
                          <a:spcPct val="107000"/>
                        </a:lnSpc>
                        <a:spcBef>
                          <a:spcPts val="0"/>
                        </a:spcBef>
                        <a:spcAft>
                          <a:spcPts val="0"/>
                        </a:spcAft>
                      </a:pPr>
                      <a:r>
                        <a:rPr lang="en-US" sz="1400" dirty="0">
                          <a:solidFill>
                            <a:schemeClr val="tx1"/>
                          </a:solidFill>
                          <a:effectLst/>
                          <a:latin typeface="Tw Cen MT" panose="020B0602020104020603" pitchFamily="34" charset="0"/>
                        </a:rPr>
                        <a:t>Female</a:t>
                      </a:r>
                      <a:endParaRPr lang="en-US" sz="1400" dirty="0">
                        <a:solidFill>
                          <a:schemeClr val="tx1"/>
                        </a:solidFill>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solidFill>
                      <a:srgbClr val="CCFFFF"/>
                    </a:solidFill>
                  </a:tcPr>
                </a:tc>
                <a:tc>
                  <a:txBody>
                    <a:bodyPr/>
                    <a:lstStyle/>
                    <a:p>
                      <a:r>
                        <a:rPr lang="en-GB" sz="1400" kern="1200" dirty="0">
                          <a:solidFill>
                            <a:schemeClr val="tx1"/>
                          </a:solidFill>
                          <a:effectLst/>
                          <a:latin typeface="Tw Cen MT" panose="020B0602020104020603" pitchFamily="34" charset="0"/>
                          <a:ea typeface="+mn-ea"/>
                          <a:cs typeface="+mn-cs"/>
                        </a:rPr>
                        <a:t>Adolescent girls and young women</a:t>
                      </a:r>
                      <a:r>
                        <a:rPr lang="en-GB" sz="1400" kern="1200" baseline="0" dirty="0">
                          <a:solidFill>
                            <a:schemeClr val="tx1"/>
                          </a:solidFill>
                          <a:effectLst/>
                          <a:latin typeface="Tw Cen MT" panose="020B0602020104020603" pitchFamily="34" charset="0"/>
                          <a:ea typeface="+mn-ea"/>
                          <a:cs typeface="+mn-cs"/>
                        </a:rPr>
                        <a:t> </a:t>
                      </a:r>
                      <a:r>
                        <a:rPr lang="en-GB" sz="1400" kern="1200" dirty="0">
                          <a:solidFill>
                            <a:schemeClr val="tx1"/>
                          </a:solidFill>
                          <a:effectLst/>
                          <a:latin typeface="Tw Cen MT" panose="020B0602020104020603" pitchFamily="34" charset="0"/>
                          <a:ea typeface="+mn-ea"/>
                          <a:cs typeface="+mn-cs"/>
                        </a:rPr>
                        <a:t> (15-20 years.)</a:t>
                      </a:r>
                      <a:endParaRPr lang="en-US" sz="1400" kern="1200" dirty="0">
                        <a:solidFill>
                          <a:schemeClr val="tx1"/>
                        </a:solidFill>
                        <a:effectLst/>
                        <a:latin typeface="Tw Cen MT" panose="020B0602020104020603" pitchFamily="34" charset="0"/>
                        <a:ea typeface="+mn-ea"/>
                        <a:cs typeface="+mn-cs"/>
                      </a:endParaRPr>
                    </a:p>
                  </a:txBody>
                  <a:tcPr marL="68580" marR="68580" marT="0" marB="0" anchor="ctr">
                    <a:solidFill>
                      <a:srgbClr val="CCFFFF"/>
                    </a:solidFill>
                  </a:tcPr>
                </a:tc>
                <a:extLst>
                  <a:ext uri="{0D108BD9-81ED-4DB2-BD59-A6C34878D82A}">
                    <a16:rowId xmlns:a16="http://schemas.microsoft.com/office/drawing/2014/main" val="265910519"/>
                  </a:ext>
                </a:extLst>
              </a:tr>
              <a:tr h="543239">
                <a:tc>
                  <a:txBody>
                    <a:bodyPr/>
                    <a:lstStyle/>
                    <a:p>
                      <a:pPr marL="0" marR="0" algn="ctr" defTabSz="914400" rtl="0" eaLnBrk="1" latinLnBrk="0" hangingPunct="1">
                        <a:lnSpc>
                          <a:spcPct val="107000"/>
                        </a:lnSpc>
                        <a:spcBef>
                          <a:spcPts val="0"/>
                        </a:spcBef>
                        <a:spcAft>
                          <a:spcPts val="0"/>
                        </a:spcAft>
                      </a:pPr>
                      <a:r>
                        <a:rPr lang="en-US" sz="1400" b="1" kern="1200" dirty="0">
                          <a:solidFill>
                            <a:schemeClr val="tx1"/>
                          </a:solidFill>
                          <a:effectLst/>
                          <a:latin typeface="Tw Cen MT" panose="020B0602020104020603" pitchFamily="34" charset="0"/>
                          <a:ea typeface="+mn-ea"/>
                          <a:cs typeface="+mn-cs"/>
                        </a:rPr>
                        <a:t> FGD 3</a:t>
                      </a:r>
                    </a:p>
                  </a:txBody>
                  <a:tcPr marL="68580" marR="68580" marT="0" marB="0" anchor="ctr">
                    <a:solidFill>
                      <a:srgbClr val="CCFFFF"/>
                    </a:solidFill>
                  </a:tcPr>
                </a:tc>
                <a:tc>
                  <a:txBody>
                    <a:bodyPr/>
                    <a:lstStyle/>
                    <a:p>
                      <a:pPr marL="0" marR="0" algn="ctr">
                        <a:lnSpc>
                          <a:spcPct val="107000"/>
                        </a:lnSpc>
                        <a:spcBef>
                          <a:spcPts val="0"/>
                        </a:spcBef>
                        <a:spcAft>
                          <a:spcPts val="0"/>
                        </a:spcAft>
                      </a:pPr>
                      <a:r>
                        <a:rPr lang="en-GB" sz="1400" dirty="0">
                          <a:solidFill>
                            <a:schemeClr val="tx1"/>
                          </a:solidFill>
                          <a:effectLst/>
                          <a:latin typeface="Tw Cen MT" panose="020B0602020104020603" pitchFamily="34" charset="0"/>
                          <a:ea typeface="+mn-ea"/>
                          <a:cs typeface="+mn-cs"/>
                        </a:rPr>
                        <a:t>48</a:t>
                      </a:r>
                      <a:endParaRPr lang="en-US" sz="1400" dirty="0">
                        <a:solidFill>
                          <a:schemeClr val="tx1"/>
                        </a:solidFill>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solidFill>
                      <a:srgbClr val="CCFFFF"/>
                    </a:solidFill>
                  </a:tcPr>
                </a:tc>
                <a:tc>
                  <a:txBody>
                    <a:bodyPr/>
                    <a:lstStyle/>
                    <a:p>
                      <a:pPr marL="0" marR="0">
                        <a:lnSpc>
                          <a:spcPct val="107000"/>
                        </a:lnSpc>
                        <a:spcBef>
                          <a:spcPts val="0"/>
                        </a:spcBef>
                        <a:spcAft>
                          <a:spcPts val="0"/>
                        </a:spcAft>
                      </a:pPr>
                      <a:r>
                        <a:rPr lang="en-US" sz="1400" dirty="0">
                          <a:solidFill>
                            <a:schemeClr val="tx1"/>
                          </a:solidFill>
                          <a:effectLst/>
                          <a:latin typeface="Tw Cen MT" panose="020B0602020104020603" pitchFamily="34" charset="0"/>
                        </a:rPr>
                        <a:t>Female</a:t>
                      </a:r>
                      <a:endParaRPr lang="en-US" sz="1400" dirty="0">
                        <a:solidFill>
                          <a:schemeClr val="tx1"/>
                        </a:solidFill>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solidFill>
                      <a:srgbClr val="CCFF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Young parents (15–20 years.)</a:t>
                      </a:r>
                      <a:endParaRPr kumimoji="0" lang="en-US" sz="14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a:txBody>
                  <a:tcPr marL="68580" marR="68580" marT="0" marB="0" anchor="ctr">
                    <a:solidFill>
                      <a:srgbClr val="CCFFFF"/>
                    </a:solidFill>
                  </a:tcPr>
                </a:tc>
                <a:extLst>
                  <a:ext uri="{0D108BD9-81ED-4DB2-BD59-A6C34878D82A}">
                    <a16:rowId xmlns:a16="http://schemas.microsoft.com/office/drawing/2014/main" val="3118388619"/>
                  </a:ext>
                </a:extLst>
              </a:tr>
              <a:tr h="290617">
                <a:tc>
                  <a:txBody>
                    <a:bodyPr/>
                    <a:lstStyle/>
                    <a:p>
                      <a:pPr marL="0" marR="0" algn="ctr" defTabSz="914400" rtl="0" eaLnBrk="1" latinLnBrk="0" hangingPunct="1">
                        <a:lnSpc>
                          <a:spcPct val="107000"/>
                        </a:lnSpc>
                        <a:spcBef>
                          <a:spcPts val="0"/>
                        </a:spcBef>
                        <a:spcAft>
                          <a:spcPts val="0"/>
                        </a:spcAft>
                      </a:pPr>
                      <a:r>
                        <a:rPr lang="en-US" sz="1400" b="1" kern="1200" dirty="0">
                          <a:solidFill>
                            <a:schemeClr val="tx1"/>
                          </a:solidFill>
                          <a:effectLst/>
                          <a:latin typeface="Tw Cen MT" panose="020B0602020104020603" pitchFamily="34" charset="0"/>
                          <a:ea typeface="+mn-ea"/>
                          <a:cs typeface="+mn-cs"/>
                        </a:rPr>
                        <a:t> FGD 4</a:t>
                      </a:r>
                    </a:p>
                  </a:txBody>
                  <a:tcPr marL="68580" marR="68580" marT="0" marB="0" anchor="ctr">
                    <a:solidFill>
                      <a:srgbClr val="CCFFFF"/>
                    </a:solidFill>
                  </a:tcPr>
                </a:tc>
                <a:tc>
                  <a:txBody>
                    <a:bodyPr/>
                    <a:lstStyle/>
                    <a:p>
                      <a:pPr marL="0" marR="0" algn="ctr">
                        <a:lnSpc>
                          <a:spcPct val="107000"/>
                        </a:lnSpc>
                        <a:spcBef>
                          <a:spcPts val="0"/>
                        </a:spcBef>
                        <a:spcAft>
                          <a:spcPts val="0"/>
                        </a:spcAft>
                      </a:pPr>
                      <a:r>
                        <a:rPr lang="en-GB" sz="1400" dirty="0">
                          <a:solidFill>
                            <a:schemeClr val="tx1"/>
                          </a:solidFill>
                          <a:effectLst/>
                          <a:latin typeface="Tw Cen MT" panose="020B0602020104020603" pitchFamily="34" charset="0"/>
                          <a:ea typeface="+mn-ea"/>
                          <a:cs typeface="+mn-cs"/>
                        </a:rPr>
                        <a:t>48</a:t>
                      </a:r>
                      <a:endParaRPr lang="en-US" sz="1400" dirty="0">
                        <a:solidFill>
                          <a:schemeClr val="tx1"/>
                        </a:solidFill>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solidFill>
                      <a:srgbClr val="CCFFFF"/>
                    </a:solidFill>
                  </a:tcPr>
                </a:tc>
                <a:tc>
                  <a:txBody>
                    <a:bodyPr/>
                    <a:lstStyle/>
                    <a:p>
                      <a:pPr marL="0" marR="0">
                        <a:lnSpc>
                          <a:spcPct val="107000"/>
                        </a:lnSpc>
                        <a:spcBef>
                          <a:spcPts val="0"/>
                        </a:spcBef>
                        <a:spcAft>
                          <a:spcPts val="0"/>
                        </a:spcAft>
                      </a:pPr>
                      <a:r>
                        <a:rPr lang="en-US" sz="1400" dirty="0">
                          <a:solidFill>
                            <a:schemeClr val="tx1"/>
                          </a:solidFill>
                          <a:effectLst/>
                          <a:latin typeface="Tw Cen MT" panose="020B0602020104020603" pitchFamily="34" charset="0"/>
                        </a:rPr>
                        <a:t>Male</a:t>
                      </a:r>
                      <a:endParaRPr lang="en-US" sz="1400" dirty="0">
                        <a:solidFill>
                          <a:schemeClr val="tx1"/>
                        </a:solidFill>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solidFill>
                      <a:srgbClr val="CCFFFF"/>
                    </a:solidFill>
                  </a:tcPr>
                </a:tc>
                <a:tc>
                  <a:txBody>
                    <a:bodyPr/>
                    <a:lstStyle/>
                    <a:p>
                      <a:r>
                        <a:rPr lang="en-GB" sz="1400" kern="1200" dirty="0">
                          <a:solidFill>
                            <a:schemeClr val="tx1"/>
                          </a:solidFill>
                          <a:effectLst/>
                          <a:latin typeface="Tw Cen MT" panose="020B0602020104020603" pitchFamily="34" charset="0"/>
                          <a:ea typeface="+mn-ea"/>
                          <a:cs typeface="+mn-cs"/>
                        </a:rPr>
                        <a:t>Young parents (15 – 20 years.)</a:t>
                      </a:r>
                      <a:endParaRPr lang="en-US" sz="1400" kern="1200" dirty="0">
                        <a:solidFill>
                          <a:schemeClr val="tx1"/>
                        </a:solidFill>
                        <a:effectLst/>
                        <a:latin typeface="Tw Cen MT" panose="020B0602020104020603" pitchFamily="34" charset="0"/>
                        <a:ea typeface="+mn-ea"/>
                        <a:cs typeface="+mn-cs"/>
                      </a:endParaRPr>
                    </a:p>
                  </a:txBody>
                  <a:tcPr marL="68580" marR="68580" marT="0" marB="0" anchor="ctr">
                    <a:solidFill>
                      <a:srgbClr val="CCFFFF"/>
                    </a:solidFill>
                  </a:tcPr>
                </a:tc>
                <a:extLst>
                  <a:ext uri="{0D108BD9-81ED-4DB2-BD59-A6C34878D82A}">
                    <a16:rowId xmlns:a16="http://schemas.microsoft.com/office/drawing/2014/main" val="2055738517"/>
                  </a:ext>
                </a:extLst>
              </a:tr>
              <a:tr h="290617">
                <a:tc>
                  <a:txBody>
                    <a:bodyPr/>
                    <a:lstStyle/>
                    <a:p>
                      <a:pPr marL="0" marR="0" algn="ctr" defTabSz="914400" rtl="0" eaLnBrk="1" latinLnBrk="0" hangingPunct="1">
                        <a:lnSpc>
                          <a:spcPct val="107000"/>
                        </a:lnSpc>
                        <a:spcBef>
                          <a:spcPts val="0"/>
                        </a:spcBef>
                        <a:spcAft>
                          <a:spcPts val="0"/>
                        </a:spcAft>
                      </a:pPr>
                      <a:r>
                        <a:rPr lang="en-US" sz="1400" b="1" kern="1200" dirty="0">
                          <a:solidFill>
                            <a:schemeClr val="tx1"/>
                          </a:solidFill>
                          <a:effectLst/>
                          <a:latin typeface="Tw Cen MT" panose="020B0602020104020603" pitchFamily="34" charset="0"/>
                          <a:ea typeface="+mn-ea"/>
                          <a:cs typeface="+mn-cs"/>
                        </a:rPr>
                        <a:t>FGD 5</a:t>
                      </a:r>
                    </a:p>
                  </a:txBody>
                  <a:tcPr marL="68580" marR="68580" marT="0" marB="0" anchor="ctr">
                    <a:solidFill>
                      <a:srgbClr val="CCFFFF"/>
                    </a:solidFill>
                  </a:tcPr>
                </a:tc>
                <a:tc>
                  <a:txBody>
                    <a:bodyPr/>
                    <a:lstStyle/>
                    <a:p>
                      <a:pPr marL="0" marR="0" algn="ctr">
                        <a:lnSpc>
                          <a:spcPct val="107000"/>
                        </a:lnSpc>
                        <a:spcBef>
                          <a:spcPts val="0"/>
                        </a:spcBef>
                        <a:spcAft>
                          <a:spcPts val="0"/>
                        </a:spcAft>
                      </a:pPr>
                      <a:r>
                        <a:rPr lang="en-GB" sz="1400" dirty="0">
                          <a:solidFill>
                            <a:schemeClr val="tx1"/>
                          </a:solidFill>
                          <a:effectLst/>
                          <a:latin typeface="Tw Cen MT" panose="020B0602020104020603" pitchFamily="34" charset="0"/>
                          <a:ea typeface="+mn-ea"/>
                          <a:cs typeface="+mn-cs"/>
                        </a:rPr>
                        <a:t>48</a:t>
                      </a:r>
                      <a:endParaRPr lang="en-US" sz="1400" dirty="0">
                        <a:solidFill>
                          <a:schemeClr val="tx1"/>
                        </a:solidFill>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solidFill>
                      <a:srgbClr val="CCFFFF"/>
                    </a:solidFill>
                  </a:tcPr>
                </a:tc>
                <a:tc>
                  <a:txBody>
                    <a:bodyPr/>
                    <a:lstStyle/>
                    <a:p>
                      <a:pPr marL="0" marR="0">
                        <a:lnSpc>
                          <a:spcPct val="107000"/>
                        </a:lnSpc>
                        <a:spcBef>
                          <a:spcPts val="0"/>
                        </a:spcBef>
                        <a:spcAft>
                          <a:spcPts val="0"/>
                        </a:spcAft>
                      </a:pPr>
                      <a:r>
                        <a:rPr lang="en-US" sz="1400">
                          <a:solidFill>
                            <a:schemeClr val="tx1"/>
                          </a:solidFill>
                          <a:effectLst/>
                          <a:latin typeface="Tw Cen MT" panose="020B0602020104020603" pitchFamily="34" charset="0"/>
                        </a:rPr>
                        <a:t>Female</a:t>
                      </a:r>
                      <a:endParaRPr lang="en-US" sz="1400">
                        <a:solidFill>
                          <a:schemeClr val="tx1"/>
                        </a:solidFill>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solidFill>
                      <a:srgbClr val="CCFFFF"/>
                    </a:solidFill>
                  </a:tcPr>
                </a:tc>
                <a:tc>
                  <a:txBody>
                    <a:bodyPr/>
                    <a:lstStyle/>
                    <a:p>
                      <a:r>
                        <a:rPr lang="en-GB" sz="1400" kern="1200" dirty="0">
                          <a:solidFill>
                            <a:schemeClr val="tx1"/>
                          </a:solidFill>
                          <a:effectLst/>
                          <a:latin typeface="Tw Cen MT" panose="020B0602020104020603" pitchFamily="34" charset="0"/>
                          <a:ea typeface="+mn-ea"/>
                          <a:cs typeface="+mn-cs"/>
                        </a:rPr>
                        <a:t>Pregnant</a:t>
                      </a:r>
                      <a:r>
                        <a:rPr lang="en-GB" sz="1400" kern="1200" baseline="0" dirty="0">
                          <a:solidFill>
                            <a:schemeClr val="tx1"/>
                          </a:solidFill>
                          <a:effectLst/>
                          <a:latin typeface="Tw Cen MT" panose="020B0602020104020603" pitchFamily="34" charset="0"/>
                          <a:ea typeface="+mn-ea"/>
                          <a:cs typeface="+mn-cs"/>
                        </a:rPr>
                        <a:t> women </a:t>
                      </a:r>
                      <a:r>
                        <a:rPr kumimoji="0" lang="en-GB" sz="14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(20 – 25 years.)</a:t>
                      </a:r>
                      <a:endParaRPr lang="en-US" sz="1400" kern="1200" dirty="0">
                        <a:solidFill>
                          <a:schemeClr val="tx1"/>
                        </a:solidFill>
                        <a:effectLst/>
                        <a:latin typeface="Tw Cen MT" panose="020B0602020104020603" pitchFamily="34" charset="0"/>
                        <a:ea typeface="+mn-ea"/>
                        <a:cs typeface="+mn-cs"/>
                      </a:endParaRPr>
                    </a:p>
                  </a:txBody>
                  <a:tcPr marL="68580" marR="68580" marT="0" marB="0" anchor="ctr">
                    <a:solidFill>
                      <a:srgbClr val="CCFFFF"/>
                    </a:solidFill>
                  </a:tcPr>
                </a:tc>
                <a:extLst>
                  <a:ext uri="{0D108BD9-81ED-4DB2-BD59-A6C34878D82A}">
                    <a16:rowId xmlns:a16="http://schemas.microsoft.com/office/drawing/2014/main" val="3718119818"/>
                  </a:ext>
                </a:extLst>
              </a:tr>
              <a:tr h="290617">
                <a:tc>
                  <a:txBody>
                    <a:bodyPr/>
                    <a:lstStyle/>
                    <a:p>
                      <a:pPr marL="0" marR="0" algn="ctr" defTabSz="914400" rtl="0" eaLnBrk="1" latinLnBrk="0" hangingPunct="1">
                        <a:lnSpc>
                          <a:spcPct val="107000"/>
                        </a:lnSpc>
                        <a:spcBef>
                          <a:spcPts val="0"/>
                        </a:spcBef>
                        <a:spcAft>
                          <a:spcPts val="0"/>
                        </a:spcAft>
                      </a:pPr>
                      <a:r>
                        <a:rPr lang="en-US" sz="1400" b="1" kern="1200" dirty="0">
                          <a:solidFill>
                            <a:schemeClr val="tx1"/>
                          </a:solidFill>
                          <a:effectLst/>
                          <a:latin typeface="Tw Cen MT" panose="020B0602020104020603" pitchFamily="34" charset="0"/>
                          <a:ea typeface="+mn-ea"/>
                          <a:cs typeface="+mn-cs"/>
                        </a:rPr>
                        <a:t>FGD 6</a:t>
                      </a:r>
                    </a:p>
                  </a:txBody>
                  <a:tcPr marL="68580" marR="68580" marT="0" marB="0" anchor="ctr">
                    <a:solidFill>
                      <a:srgbClr val="CCFFFF"/>
                    </a:solidFill>
                  </a:tcPr>
                </a:tc>
                <a:tc>
                  <a:txBody>
                    <a:bodyPr/>
                    <a:lstStyle/>
                    <a:p>
                      <a:pPr marL="0" marR="0" algn="ctr">
                        <a:lnSpc>
                          <a:spcPct val="107000"/>
                        </a:lnSpc>
                        <a:spcBef>
                          <a:spcPts val="0"/>
                        </a:spcBef>
                        <a:spcAft>
                          <a:spcPts val="0"/>
                        </a:spcAft>
                      </a:pPr>
                      <a:r>
                        <a:rPr lang="en-GB" sz="1400" dirty="0">
                          <a:solidFill>
                            <a:schemeClr val="tx1"/>
                          </a:solidFill>
                          <a:effectLst/>
                          <a:latin typeface="Tw Cen MT" panose="020B0602020104020603" pitchFamily="34" charset="0"/>
                          <a:ea typeface="Calibri" panose="020F0502020204030204" pitchFamily="34" charset="0"/>
                          <a:cs typeface="Times New Roman" panose="02020603050405020304" pitchFamily="18" charset="0"/>
                        </a:rPr>
                        <a:t>48</a:t>
                      </a:r>
                      <a:endParaRPr lang="en-US" sz="1400" dirty="0">
                        <a:solidFill>
                          <a:schemeClr val="tx1"/>
                        </a:solidFill>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solidFill>
                      <a:srgbClr val="CCFFFF"/>
                    </a:solidFill>
                  </a:tcPr>
                </a:tc>
                <a:tc>
                  <a:txBody>
                    <a:bodyPr/>
                    <a:lstStyle/>
                    <a:p>
                      <a:pPr marL="0" marR="0">
                        <a:lnSpc>
                          <a:spcPct val="107000"/>
                        </a:lnSpc>
                        <a:spcBef>
                          <a:spcPts val="0"/>
                        </a:spcBef>
                        <a:spcAft>
                          <a:spcPts val="0"/>
                        </a:spcAft>
                      </a:pPr>
                      <a:r>
                        <a:rPr lang="en-GB" sz="1400" dirty="0">
                          <a:solidFill>
                            <a:schemeClr val="tx1"/>
                          </a:solidFill>
                          <a:effectLst/>
                          <a:latin typeface="Tw Cen MT" panose="020B0602020104020603" pitchFamily="34" charset="0"/>
                          <a:ea typeface="Calibri" panose="020F0502020204030204" pitchFamily="34" charset="0"/>
                          <a:cs typeface="Times New Roman" panose="02020603050405020304" pitchFamily="18" charset="0"/>
                        </a:rPr>
                        <a:t>Male</a:t>
                      </a:r>
                      <a:endParaRPr lang="en-US" sz="1400" dirty="0">
                        <a:solidFill>
                          <a:schemeClr val="tx1"/>
                        </a:solidFill>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solidFill>
                      <a:srgbClr val="CCFFFF"/>
                    </a:solidFill>
                  </a:tcPr>
                </a:tc>
                <a:tc>
                  <a:txBody>
                    <a:bodyPr/>
                    <a:lstStyle/>
                    <a:p>
                      <a:r>
                        <a:rPr lang="en-GB" sz="1400" kern="1200" dirty="0">
                          <a:solidFill>
                            <a:schemeClr val="tx1"/>
                          </a:solidFill>
                          <a:effectLst/>
                          <a:latin typeface="Tw Cen MT" panose="020B0602020104020603" pitchFamily="34" charset="0"/>
                          <a:ea typeface="+mn-ea"/>
                          <a:cs typeface="+mn-cs"/>
                        </a:rPr>
                        <a:t>Sexual Partners of Pregnant females (20 – 25 years)</a:t>
                      </a:r>
                      <a:endParaRPr lang="en-US" sz="1400" kern="1200" dirty="0">
                        <a:solidFill>
                          <a:schemeClr val="tx1"/>
                        </a:solidFill>
                        <a:effectLst/>
                        <a:latin typeface="Tw Cen MT" panose="020B0602020104020603" pitchFamily="34" charset="0"/>
                        <a:ea typeface="+mn-ea"/>
                        <a:cs typeface="+mn-cs"/>
                      </a:endParaRPr>
                    </a:p>
                  </a:txBody>
                  <a:tcPr marL="68580" marR="68580" marT="0" marB="0" anchor="ctr">
                    <a:solidFill>
                      <a:srgbClr val="CCFFFF"/>
                    </a:solidFill>
                  </a:tcPr>
                </a:tc>
                <a:extLst>
                  <a:ext uri="{0D108BD9-81ED-4DB2-BD59-A6C34878D82A}">
                    <a16:rowId xmlns:a16="http://schemas.microsoft.com/office/drawing/2014/main" val="10007"/>
                  </a:ext>
                </a:extLst>
              </a:tr>
              <a:tr h="290617">
                <a:tc>
                  <a:txBody>
                    <a:bodyPr/>
                    <a:lstStyle/>
                    <a:p>
                      <a:pPr marL="0" marR="0" algn="ctr" defTabSz="914400" rtl="0" eaLnBrk="1" latinLnBrk="0" hangingPunct="1">
                        <a:lnSpc>
                          <a:spcPct val="107000"/>
                        </a:lnSpc>
                        <a:spcBef>
                          <a:spcPts val="0"/>
                        </a:spcBef>
                        <a:spcAft>
                          <a:spcPts val="0"/>
                        </a:spcAft>
                      </a:pPr>
                      <a:r>
                        <a:rPr lang="en-US" sz="1400" b="1" kern="1200" dirty="0">
                          <a:solidFill>
                            <a:schemeClr val="tx1"/>
                          </a:solidFill>
                          <a:effectLst/>
                          <a:latin typeface="Tw Cen MT" panose="020B0602020104020603" pitchFamily="34" charset="0"/>
                          <a:ea typeface="+mn-ea"/>
                          <a:cs typeface="+mn-cs"/>
                        </a:rPr>
                        <a:t>FGD 7</a:t>
                      </a:r>
                    </a:p>
                  </a:txBody>
                  <a:tcPr marL="68580" marR="68580" marT="0" marB="0" anchor="ctr">
                    <a:solidFill>
                      <a:srgbClr val="CCFFFF"/>
                    </a:solidFill>
                  </a:tcPr>
                </a:tc>
                <a:tc>
                  <a:txBody>
                    <a:bodyPr/>
                    <a:lstStyle/>
                    <a:p>
                      <a:pPr marL="0" marR="0" algn="ctr">
                        <a:lnSpc>
                          <a:spcPct val="107000"/>
                        </a:lnSpc>
                        <a:spcBef>
                          <a:spcPts val="0"/>
                        </a:spcBef>
                        <a:spcAft>
                          <a:spcPts val="0"/>
                        </a:spcAft>
                      </a:pPr>
                      <a:r>
                        <a:rPr lang="en-GB" sz="1400" dirty="0">
                          <a:solidFill>
                            <a:schemeClr val="tx1"/>
                          </a:solidFill>
                          <a:effectLst/>
                          <a:latin typeface="Tw Cen MT" panose="020B0602020104020603" pitchFamily="34" charset="0"/>
                          <a:ea typeface="Calibri" panose="020F0502020204030204" pitchFamily="34" charset="0"/>
                          <a:cs typeface="Times New Roman" panose="02020603050405020304" pitchFamily="18" charset="0"/>
                        </a:rPr>
                        <a:t>48</a:t>
                      </a:r>
                      <a:endParaRPr lang="en-US" sz="1400" dirty="0">
                        <a:solidFill>
                          <a:schemeClr val="tx1"/>
                        </a:solidFill>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solidFill>
                      <a:srgbClr val="CCFFFF"/>
                    </a:solidFill>
                  </a:tcPr>
                </a:tc>
                <a:tc>
                  <a:txBody>
                    <a:bodyPr/>
                    <a:lstStyle/>
                    <a:p>
                      <a:pPr marL="0" marR="0">
                        <a:lnSpc>
                          <a:spcPct val="107000"/>
                        </a:lnSpc>
                        <a:spcBef>
                          <a:spcPts val="0"/>
                        </a:spcBef>
                        <a:spcAft>
                          <a:spcPts val="0"/>
                        </a:spcAft>
                      </a:pPr>
                      <a:r>
                        <a:rPr lang="en-GB" sz="1400" dirty="0">
                          <a:solidFill>
                            <a:schemeClr val="tx1"/>
                          </a:solidFill>
                          <a:effectLst/>
                          <a:latin typeface="Tw Cen MT" panose="020B0602020104020603" pitchFamily="34" charset="0"/>
                          <a:ea typeface="Calibri" panose="020F0502020204030204" pitchFamily="34" charset="0"/>
                          <a:cs typeface="Times New Roman" panose="02020603050405020304" pitchFamily="18" charset="0"/>
                        </a:rPr>
                        <a:t>Male</a:t>
                      </a:r>
                      <a:endParaRPr lang="en-US" sz="1400" dirty="0">
                        <a:solidFill>
                          <a:schemeClr val="tx1"/>
                        </a:solidFill>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solidFill>
                      <a:srgbClr val="CCFFFF"/>
                    </a:solidFill>
                  </a:tcPr>
                </a:tc>
                <a:tc>
                  <a:txBody>
                    <a:bodyPr/>
                    <a:lstStyle/>
                    <a:p>
                      <a:r>
                        <a:rPr lang="en-GB" sz="1400" kern="1200" dirty="0">
                          <a:solidFill>
                            <a:schemeClr val="tx1"/>
                          </a:solidFill>
                          <a:effectLst/>
                          <a:latin typeface="Tw Cen MT" panose="020B0602020104020603" pitchFamily="34" charset="0"/>
                          <a:ea typeface="+mn-ea"/>
                          <a:cs typeface="+mn-cs"/>
                        </a:rPr>
                        <a:t>Male Caregivers of children U5</a:t>
                      </a:r>
                      <a:endParaRPr lang="en-US" sz="1400" kern="1200" dirty="0">
                        <a:solidFill>
                          <a:schemeClr val="tx1"/>
                        </a:solidFill>
                        <a:effectLst/>
                        <a:latin typeface="Tw Cen MT" panose="020B0602020104020603" pitchFamily="34" charset="0"/>
                        <a:ea typeface="+mn-ea"/>
                        <a:cs typeface="+mn-cs"/>
                      </a:endParaRPr>
                    </a:p>
                  </a:txBody>
                  <a:tcPr marL="68580" marR="68580" marT="0" marB="0" anchor="ctr">
                    <a:solidFill>
                      <a:srgbClr val="CCFFFF"/>
                    </a:solidFill>
                  </a:tcPr>
                </a:tc>
                <a:extLst>
                  <a:ext uri="{0D108BD9-81ED-4DB2-BD59-A6C34878D82A}">
                    <a16:rowId xmlns:a16="http://schemas.microsoft.com/office/drawing/2014/main" val="10008"/>
                  </a:ext>
                </a:extLst>
              </a:tr>
              <a:tr h="290617">
                <a:tc>
                  <a:txBody>
                    <a:bodyPr/>
                    <a:lstStyle/>
                    <a:p>
                      <a:pPr marL="0" marR="0" algn="ctr" defTabSz="914400" rtl="0" eaLnBrk="1" latinLnBrk="0" hangingPunct="1">
                        <a:lnSpc>
                          <a:spcPct val="107000"/>
                        </a:lnSpc>
                        <a:spcBef>
                          <a:spcPts val="0"/>
                        </a:spcBef>
                        <a:spcAft>
                          <a:spcPts val="0"/>
                        </a:spcAft>
                      </a:pPr>
                      <a:r>
                        <a:rPr lang="en-GB" sz="1400" b="1" kern="1200" dirty="0">
                          <a:solidFill>
                            <a:schemeClr val="tx1"/>
                          </a:solidFill>
                          <a:effectLst/>
                          <a:latin typeface="Tw Cen MT" panose="020B0602020104020603" pitchFamily="34" charset="0"/>
                          <a:ea typeface="+mn-ea"/>
                          <a:cs typeface="+mn-cs"/>
                        </a:rPr>
                        <a:t>FGD 8</a:t>
                      </a:r>
                      <a:endParaRPr lang="en-US" sz="1400" b="1" kern="1200" dirty="0">
                        <a:solidFill>
                          <a:schemeClr val="tx1"/>
                        </a:solidFill>
                        <a:effectLst/>
                        <a:latin typeface="Tw Cen MT" panose="020B0602020104020603" pitchFamily="34" charset="0"/>
                        <a:ea typeface="+mn-ea"/>
                        <a:cs typeface="+mn-cs"/>
                      </a:endParaRPr>
                    </a:p>
                  </a:txBody>
                  <a:tcPr marL="68580" marR="68580" marT="0" marB="0" anchor="ctr">
                    <a:solidFill>
                      <a:srgbClr val="CCFFFF"/>
                    </a:solidFill>
                  </a:tcPr>
                </a:tc>
                <a:tc>
                  <a:txBody>
                    <a:bodyPr/>
                    <a:lstStyle/>
                    <a:p>
                      <a:pPr marL="0" marR="0" algn="ctr">
                        <a:lnSpc>
                          <a:spcPct val="107000"/>
                        </a:lnSpc>
                        <a:spcBef>
                          <a:spcPts val="0"/>
                        </a:spcBef>
                        <a:spcAft>
                          <a:spcPts val="0"/>
                        </a:spcAft>
                      </a:pPr>
                      <a:r>
                        <a:rPr lang="en-GB" sz="1400" dirty="0">
                          <a:solidFill>
                            <a:schemeClr val="tx1"/>
                          </a:solidFill>
                          <a:effectLst/>
                          <a:latin typeface="Tw Cen MT" panose="020B0602020104020603" pitchFamily="34" charset="0"/>
                          <a:ea typeface="Calibri" panose="020F0502020204030204" pitchFamily="34" charset="0"/>
                          <a:cs typeface="Times New Roman" panose="02020603050405020304" pitchFamily="18" charset="0"/>
                        </a:rPr>
                        <a:t>48</a:t>
                      </a:r>
                      <a:endParaRPr lang="en-US" sz="1400" dirty="0">
                        <a:solidFill>
                          <a:schemeClr val="tx1"/>
                        </a:solidFill>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solidFill>
                      <a:srgbClr val="CCFFFF"/>
                    </a:solidFill>
                  </a:tcPr>
                </a:tc>
                <a:tc>
                  <a:txBody>
                    <a:bodyPr/>
                    <a:lstStyle/>
                    <a:p>
                      <a:pPr marL="0" marR="0">
                        <a:lnSpc>
                          <a:spcPct val="107000"/>
                        </a:lnSpc>
                        <a:spcBef>
                          <a:spcPts val="0"/>
                        </a:spcBef>
                        <a:spcAft>
                          <a:spcPts val="0"/>
                        </a:spcAft>
                      </a:pPr>
                      <a:r>
                        <a:rPr lang="en-GB" sz="1400" dirty="0">
                          <a:solidFill>
                            <a:schemeClr val="tx1"/>
                          </a:solidFill>
                          <a:effectLst/>
                          <a:latin typeface="Tw Cen MT" panose="020B0602020104020603" pitchFamily="34" charset="0"/>
                          <a:ea typeface="Calibri" panose="020F0502020204030204" pitchFamily="34" charset="0"/>
                          <a:cs typeface="Times New Roman" panose="02020603050405020304" pitchFamily="18" charset="0"/>
                        </a:rPr>
                        <a:t>Female</a:t>
                      </a:r>
                      <a:endParaRPr lang="en-US" sz="1400" dirty="0">
                        <a:solidFill>
                          <a:schemeClr val="tx1"/>
                        </a:solidFill>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solidFill>
                      <a:srgbClr val="CCFFFF"/>
                    </a:solidFill>
                  </a:tcPr>
                </a:tc>
                <a:tc>
                  <a:txBody>
                    <a:bodyPr/>
                    <a:lstStyle/>
                    <a:p>
                      <a:r>
                        <a:rPr lang="en-GB" sz="1400" kern="1200" dirty="0">
                          <a:solidFill>
                            <a:schemeClr val="tx1"/>
                          </a:solidFill>
                          <a:effectLst/>
                          <a:latin typeface="Tw Cen MT" panose="020B0602020104020603" pitchFamily="34" charset="0"/>
                          <a:ea typeface="+mn-ea"/>
                          <a:cs typeface="+mn-cs"/>
                        </a:rPr>
                        <a:t>Female Caregivers of children U5</a:t>
                      </a:r>
                      <a:endParaRPr lang="en-US" sz="1400" kern="1200" dirty="0">
                        <a:solidFill>
                          <a:schemeClr val="tx1"/>
                        </a:solidFill>
                        <a:effectLst/>
                        <a:latin typeface="Tw Cen MT" panose="020B0602020104020603" pitchFamily="34" charset="0"/>
                        <a:ea typeface="+mn-ea"/>
                        <a:cs typeface="+mn-cs"/>
                      </a:endParaRPr>
                    </a:p>
                  </a:txBody>
                  <a:tcPr marL="68580" marR="68580" marT="0" marB="0" anchor="ctr">
                    <a:solidFill>
                      <a:srgbClr val="CCFFFF"/>
                    </a:solidFill>
                  </a:tcPr>
                </a:tc>
                <a:extLst>
                  <a:ext uri="{0D108BD9-81ED-4DB2-BD59-A6C34878D82A}">
                    <a16:rowId xmlns:a16="http://schemas.microsoft.com/office/drawing/2014/main" val="10009"/>
                  </a:ext>
                </a:extLst>
              </a:tr>
              <a:tr h="290617">
                <a:tc>
                  <a:txBody>
                    <a:bodyPr/>
                    <a:lstStyle/>
                    <a:p>
                      <a:pPr marL="0" marR="0">
                        <a:lnSpc>
                          <a:spcPct val="107000"/>
                        </a:lnSpc>
                        <a:spcBef>
                          <a:spcPts val="0"/>
                        </a:spcBef>
                        <a:spcAft>
                          <a:spcPts val="0"/>
                        </a:spcAft>
                      </a:pPr>
                      <a:r>
                        <a:rPr lang="en-US" sz="1400" dirty="0">
                          <a:solidFill>
                            <a:schemeClr val="tx1"/>
                          </a:solidFill>
                          <a:effectLst/>
                          <a:latin typeface="Tw Cen MT" panose="020B0602020104020603" pitchFamily="34" charset="0"/>
                        </a:rPr>
                        <a:t> </a:t>
                      </a:r>
                      <a:endParaRPr lang="en-US" sz="1400" dirty="0">
                        <a:solidFill>
                          <a:schemeClr val="tx1"/>
                        </a:solidFill>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solidFill>
                      <a:srgbClr val="CCFFFF"/>
                    </a:solidFill>
                  </a:tcPr>
                </a:tc>
                <a:tc>
                  <a:txBody>
                    <a:bodyPr/>
                    <a:lstStyle/>
                    <a:p>
                      <a:pPr marL="0" marR="0" algn="ctr">
                        <a:lnSpc>
                          <a:spcPct val="107000"/>
                        </a:lnSpc>
                        <a:spcBef>
                          <a:spcPts val="0"/>
                        </a:spcBef>
                        <a:spcAft>
                          <a:spcPts val="0"/>
                        </a:spcAft>
                      </a:pPr>
                      <a:r>
                        <a:rPr lang="en-GB" sz="1400" b="1" dirty="0">
                          <a:solidFill>
                            <a:schemeClr val="tx1"/>
                          </a:solidFill>
                          <a:effectLst/>
                          <a:latin typeface="Tw Cen MT" panose="020B0602020104020603" pitchFamily="34" charset="0"/>
                          <a:ea typeface="+mn-ea"/>
                          <a:cs typeface="+mn-cs"/>
                        </a:rPr>
                        <a:t>384</a:t>
                      </a:r>
                      <a:endParaRPr lang="en-US" sz="1400" b="1" dirty="0">
                        <a:solidFill>
                          <a:schemeClr val="tx1"/>
                        </a:solidFill>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solidFill>
                      <a:srgbClr val="CCFFFF"/>
                    </a:solidFill>
                  </a:tcPr>
                </a:tc>
                <a:tc gridSpan="2">
                  <a:txBody>
                    <a:bodyPr/>
                    <a:lstStyle/>
                    <a:p>
                      <a:pPr marL="0" marR="0" algn="ctr">
                        <a:lnSpc>
                          <a:spcPct val="107000"/>
                        </a:lnSpc>
                        <a:spcBef>
                          <a:spcPts val="0"/>
                        </a:spcBef>
                        <a:spcAft>
                          <a:spcPts val="0"/>
                        </a:spcAft>
                      </a:pPr>
                      <a:r>
                        <a:rPr lang="en-US" sz="1400" dirty="0">
                          <a:solidFill>
                            <a:schemeClr val="tx1"/>
                          </a:solidFill>
                          <a:effectLst/>
                          <a:latin typeface="Tw Cen MT" panose="020B0602020104020603" pitchFamily="34" charset="0"/>
                        </a:rPr>
                        <a:t> </a:t>
                      </a:r>
                      <a:endParaRPr lang="en-US" sz="1400" dirty="0">
                        <a:solidFill>
                          <a:schemeClr val="tx1"/>
                        </a:solidFill>
                        <a:effectLst/>
                        <a:latin typeface="Tw Cen MT" panose="020B0602020104020603" pitchFamily="34" charset="0"/>
                        <a:ea typeface="Calibri" panose="020F0502020204030204" pitchFamily="34" charset="0"/>
                        <a:cs typeface="Times New Roman" panose="02020603050405020304" pitchFamily="18" charset="0"/>
                      </a:endParaRPr>
                    </a:p>
                  </a:txBody>
                  <a:tcPr marL="68580" marR="68580" marT="0" marB="0" anchor="ctr">
                    <a:solidFill>
                      <a:srgbClr val="CCFFFF"/>
                    </a:solidFill>
                  </a:tcPr>
                </a:tc>
                <a:tc hMerge="1">
                  <a:txBody>
                    <a:bodyPr/>
                    <a:lstStyle/>
                    <a:p>
                      <a:endParaRPr lang="en-US"/>
                    </a:p>
                  </a:txBody>
                  <a:tcPr/>
                </a:tc>
                <a:extLst>
                  <a:ext uri="{0D108BD9-81ED-4DB2-BD59-A6C34878D82A}">
                    <a16:rowId xmlns:a16="http://schemas.microsoft.com/office/drawing/2014/main" val="1247263633"/>
                  </a:ext>
                </a:extLst>
              </a:tr>
            </a:tbl>
          </a:graphicData>
        </a:graphic>
      </p:graphicFrame>
    </p:spTree>
    <p:extLst>
      <p:ext uri="{BB962C8B-B14F-4D97-AF65-F5344CB8AC3E}">
        <p14:creationId xmlns:p14="http://schemas.microsoft.com/office/powerpoint/2010/main" val="332770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0" y="397098"/>
            <a:ext cx="12191999" cy="82639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Tw Cen MT" panose="020B0602020104020603" pitchFamily="34" charset="0"/>
              </a:rPr>
              <a:t>Inferred Insights from Overall Analysis</a:t>
            </a:r>
          </a:p>
        </p:txBody>
      </p:sp>
      <p:graphicFrame>
        <p:nvGraphicFramePr>
          <p:cNvPr id="3" name="Table 2"/>
          <p:cNvGraphicFramePr>
            <a:graphicFrameLocks noGrp="1"/>
          </p:cNvGraphicFramePr>
          <p:nvPr>
            <p:extLst>
              <p:ext uri="{D42A27DB-BD31-4B8C-83A1-F6EECF244321}">
                <p14:modId xmlns:p14="http://schemas.microsoft.com/office/powerpoint/2010/main" val="3831244700"/>
              </p:ext>
            </p:extLst>
          </p:nvPr>
        </p:nvGraphicFramePr>
        <p:xfrm>
          <a:off x="117230" y="1303637"/>
          <a:ext cx="11922369" cy="5425409"/>
        </p:xfrm>
        <a:graphic>
          <a:graphicData uri="http://schemas.openxmlformats.org/drawingml/2006/table">
            <a:tbl>
              <a:tblPr firstRow="1" bandRow="1">
                <a:tableStyleId>{5C22544A-7EE6-4342-B048-85BDC9FD1C3A}</a:tableStyleId>
              </a:tblPr>
              <a:tblGrid>
                <a:gridCol w="3691937">
                  <a:extLst>
                    <a:ext uri="{9D8B030D-6E8A-4147-A177-3AD203B41FA5}">
                      <a16:colId xmlns:a16="http://schemas.microsoft.com/office/drawing/2014/main" val="20000"/>
                    </a:ext>
                  </a:extLst>
                </a:gridCol>
                <a:gridCol w="8230432">
                  <a:extLst>
                    <a:ext uri="{9D8B030D-6E8A-4147-A177-3AD203B41FA5}">
                      <a16:colId xmlns:a16="http://schemas.microsoft.com/office/drawing/2014/main" val="20001"/>
                    </a:ext>
                  </a:extLst>
                </a:gridCol>
              </a:tblGrid>
              <a:tr h="428372">
                <a:tc>
                  <a:txBody>
                    <a:bodyPr/>
                    <a:lstStyle/>
                    <a:p>
                      <a:pPr algn="ctr"/>
                      <a:r>
                        <a:rPr lang="en-US" dirty="0">
                          <a:latin typeface="Tw Cen MT" panose="020B0602020104020603" pitchFamily="34" charset="0"/>
                        </a:rPr>
                        <a:t>Aspect</a:t>
                      </a:r>
                    </a:p>
                  </a:txBody>
                  <a:tcPr/>
                </a:tc>
                <a:tc>
                  <a:txBody>
                    <a:bodyPr/>
                    <a:lstStyle/>
                    <a:p>
                      <a:pPr algn="ctr"/>
                      <a:r>
                        <a:rPr lang="en-US" dirty="0">
                          <a:latin typeface="Tw Cen MT" panose="020B0602020104020603" pitchFamily="34" charset="0"/>
                        </a:rPr>
                        <a:t>Insights</a:t>
                      </a:r>
                    </a:p>
                  </a:txBody>
                  <a:tcPr/>
                </a:tc>
                <a:extLst>
                  <a:ext uri="{0D108BD9-81ED-4DB2-BD59-A6C34878D82A}">
                    <a16:rowId xmlns:a16="http://schemas.microsoft.com/office/drawing/2014/main" val="10000"/>
                  </a:ext>
                </a:extLst>
              </a:tr>
              <a:tr h="4997037">
                <a:tc>
                  <a:txBody>
                    <a:bodyPr/>
                    <a:lstStyle/>
                    <a:p>
                      <a:r>
                        <a:rPr lang="en-US" b="1" dirty="0">
                          <a:solidFill>
                            <a:srgbClr val="FF0000"/>
                          </a:solidFill>
                          <a:latin typeface="Tw Cen MT" panose="020B0602020104020603" pitchFamily="34" charset="0"/>
                        </a:rPr>
                        <a:t>MESSAGING</a:t>
                      </a:r>
                    </a:p>
                  </a:txBody>
                  <a:tcPr/>
                </a:tc>
                <a:tc>
                  <a:txBody>
                    <a:bodyPr/>
                    <a:lstStyle/>
                    <a:p>
                      <a:pPr marL="0" indent="0">
                        <a:lnSpc>
                          <a:spcPct val="150000"/>
                        </a:lnSpc>
                        <a:buFont typeface="Arial" panose="020B0604020202020204" pitchFamily="34" charset="0"/>
                        <a:buNone/>
                      </a:pPr>
                      <a:r>
                        <a:rPr lang="en-GB" sz="2000" baseline="0" dirty="0">
                          <a:latin typeface="Tw Cen MT" panose="020B0602020104020603" pitchFamily="34" charset="0"/>
                        </a:rPr>
                        <a:t>Interpreted generally to mean;</a:t>
                      </a:r>
                      <a:endParaRPr lang="en-US" sz="2000" baseline="0" dirty="0">
                        <a:latin typeface="Tw Cen MT" panose="020B0602020104020603" pitchFamily="34" charset="0"/>
                      </a:endParaRPr>
                    </a:p>
                    <a:p>
                      <a:pPr marL="285750" indent="-285750">
                        <a:lnSpc>
                          <a:spcPct val="150000"/>
                        </a:lnSpc>
                        <a:buFont typeface="Arial" panose="020B0604020202020204" pitchFamily="34" charset="0"/>
                        <a:buChar char="•"/>
                      </a:pPr>
                      <a:r>
                        <a:rPr lang="en-GB" sz="2000" baseline="0" dirty="0">
                          <a:latin typeface="Tw Cen MT" panose="020B0602020104020603" pitchFamily="34" charset="0"/>
                        </a:rPr>
                        <a:t>There are many choices or students these days that compete with their studies and sex is one of the biggest</a:t>
                      </a:r>
                    </a:p>
                    <a:p>
                      <a:pPr marL="285750" indent="-285750" algn="l" defTabSz="914400" rtl="0" eaLnBrk="1" latinLnBrk="0" hangingPunct="1">
                        <a:lnSpc>
                          <a:spcPct val="150000"/>
                        </a:lnSpc>
                        <a:buFont typeface="Arial" panose="020B0604020202020204" pitchFamily="34" charset="0"/>
                        <a:buChar char="•"/>
                      </a:pPr>
                      <a:r>
                        <a:rPr lang="en-GB" sz="2000" kern="1200" baseline="0" dirty="0">
                          <a:solidFill>
                            <a:schemeClr val="dk1"/>
                          </a:solidFill>
                          <a:latin typeface="Tw Cen MT" panose="020B0602020104020603" pitchFamily="34" charset="0"/>
                          <a:ea typeface="+mn-ea"/>
                          <a:cs typeface="+mn-cs"/>
                        </a:rPr>
                        <a:t>Sex can rob a student of their future and a good life if they don’t chose wisely</a:t>
                      </a:r>
                    </a:p>
                    <a:p>
                      <a:pPr marL="285750" indent="-285750" algn="l" defTabSz="914400" rtl="0" eaLnBrk="1" latinLnBrk="0" hangingPunct="1">
                        <a:lnSpc>
                          <a:spcPct val="150000"/>
                        </a:lnSpc>
                        <a:buFont typeface="Arial" panose="020B0604020202020204" pitchFamily="34" charset="0"/>
                        <a:buChar char="•"/>
                      </a:pPr>
                      <a:r>
                        <a:rPr lang="en-GB" sz="2000" kern="1200" baseline="0" dirty="0">
                          <a:solidFill>
                            <a:schemeClr val="dk1"/>
                          </a:solidFill>
                          <a:latin typeface="Tw Cen MT" panose="020B0602020104020603" pitchFamily="34" charset="0"/>
                          <a:ea typeface="+mn-ea"/>
                          <a:cs typeface="+mn-cs"/>
                        </a:rPr>
                        <a:t>Choosing studies over sex is a wise decision and the message is to applaud those who have made such a decision is wise</a:t>
                      </a:r>
                    </a:p>
                  </a:txBody>
                  <a:tcPr/>
                </a:tc>
                <a:extLst>
                  <a:ext uri="{0D108BD9-81ED-4DB2-BD59-A6C34878D82A}">
                    <a16:rowId xmlns:a16="http://schemas.microsoft.com/office/drawing/2014/main" val="10001"/>
                  </a:ext>
                </a:extLst>
              </a:tr>
            </a:tbl>
          </a:graphicData>
        </a:graphic>
      </p:graphicFrame>
      <p:sp>
        <p:nvSpPr>
          <p:cNvPr id="11" name="TextBox 10"/>
          <p:cNvSpPr txBox="1"/>
          <p:nvPr/>
        </p:nvSpPr>
        <p:spPr>
          <a:xfrm>
            <a:off x="368508" y="3368379"/>
            <a:ext cx="3160140" cy="1200329"/>
          </a:xfrm>
          <a:prstGeom prst="rect">
            <a:avLst/>
          </a:prstGeom>
          <a:solidFill>
            <a:srgbClr val="FFFF00"/>
          </a:solidFill>
        </p:spPr>
        <p:txBody>
          <a:bodyPr wrap="square" rtlCol="0">
            <a:spAutoFit/>
          </a:bodyPr>
          <a:lstStyle/>
          <a:p>
            <a:pPr algn="ctr"/>
            <a:r>
              <a:rPr lang="en-GB" sz="2400" b="1" dirty="0">
                <a:solidFill>
                  <a:prstClr val="black"/>
                </a:solidFill>
              </a:rPr>
              <a:t>YOU DO WELL BECAUSE YOU CHOOSE STUDIES OVER SEX</a:t>
            </a:r>
          </a:p>
        </p:txBody>
      </p:sp>
    </p:spTree>
    <p:extLst>
      <p:ext uri="{BB962C8B-B14F-4D97-AF65-F5344CB8AC3E}">
        <p14:creationId xmlns:p14="http://schemas.microsoft.com/office/powerpoint/2010/main" val="27989302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979573" y="3705145"/>
            <a:ext cx="7147774" cy="16177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endParaRPr lang="en-US"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A female doctor</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She is Applauding the public and especially adult men and women who take care of families</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She is applauding them because what they do to keep their loved ones healthier</a:t>
            </a:r>
          </a:p>
          <a:p>
            <a:pPr marL="285750" indent="-285750">
              <a:lnSpc>
                <a:spcPct val="150000"/>
              </a:lnSpc>
              <a:buFont typeface="Wingdings" panose="05000000000000000000" pitchFamily="2" charset="2"/>
              <a:buChar char="q"/>
            </a:pPr>
            <a:r>
              <a:rPr lang="en-GB" sz="2400" dirty="0">
                <a:solidFill>
                  <a:prstClr val="black"/>
                </a:solidFill>
                <a:latin typeface="Tw Cen MT" panose="020B0602020104020603" pitchFamily="34" charset="0"/>
              </a:rPr>
              <a:t>The care was interpreted to mean the different actions expected of the different audiences mentioned in the different messages including having children sleep under mosquito nets, using condoms, abstaining and going for prenatal care</a:t>
            </a:r>
          </a:p>
          <a:p>
            <a:pPr>
              <a:lnSpc>
                <a:spcPct val="150000"/>
              </a:lnSpc>
            </a:pPr>
            <a:endParaRPr lang="en-GB" sz="2400" dirty="0">
              <a:solidFill>
                <a:prstClr val="black"/>
              </a:solidFill>
              <a:latin typeface="Tw Cen MT" panose="020B0602020104020603" pitchFamily="34" charset="0"/>
            </a:endParaRPr>
          </a:p>
          <a:p>
            <a:pPr>
              <a:lnSpc>
                <a:spcPct val="150000"/>
              </a:lnSpc>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p:txBody>
      </p:sp>
      <p:pic>
        <p:nvPicPr>
          <p:cNvPr id="2" name="Picture 1"/>
          <p:cNvPicPr>
            <a:picLocks noChangeAspect="1"/>
          </p:cNvPicPr>
          <p:nvPr/>
        </p:nvPicPr>
        <p:blipFill>
          <a:blip r:embed="rId2"/>
          <a:stretch>
            <a:fillRect/>
          </a:stretch>
        </p:blipFill>
        <p:spPr>
          <a:xfrm>
            <a:off x="512" y="0"/>
            <a:ext cx="4858426" cy="6892320"/>
          </a:xfrm>
          <a:prstGeom prst="rect">
            <a:avLst/>
          </a:prstGeom>
        </p:spPr>
      </p:pic>
    </p:spTree>
    <p:extLst>
      <p:ext uri="{BB962C8B-B14F-4D97-AF65-F5344CB8AC3E}">
        <p14:creationId xmlns:p14="http://schemas.microsoft.com/office/powerpoint/2010/main" val="34946216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0" y="-144116"/>
            <a:ext cx="12191999" cy="826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Tw Cen MT" panose="020B0602020104020603" pitchFamily="34" charset="0"/>
              </a:rPr>
              <a:t>Overall Conclusions/Recommendations</a:t>
            </a:r>
          </a:p>
        </p:txBody>
      </p:sp>
      <p:sp>
        <p:nvSpPr>
          <p:cNvPr id="4" name="Rectangle 3"/>
          <p:cNvSpPr/>
          <p:nvPr/>
        </p:nvSpPr>
        <p:spPr>
          <a:xfrm>
            <a:off x="1" y="863985"/>
            <a:ext cx="12191998" cy="59588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nSpc>
                <a:spcPct val="150000"/>
              </a:lnSpc>
              <a:buFont typeface="Wingdings" panose="05000000000000000000" pitchFamily="2" charset="2"/>
              <a:buChar char="q"/>
            </a:pPr>
            <a:r>
              <a:rPr lang="en-GB" sz="2000" dirty="0">
                <a:solidFill>
                  <a:prstClr val="black"/>
                </a:solidFill>
                <a:latin typeface="Tw Cen MT" panose="020B0602020104020603" pitchFamily="34" charset="0"/>
              </a:rPr>
              <a:t>Overall, participants appreciated the </a:t>
            </a:r>
            <a:r>
              <a:rPr lang="en-GB" sz="2000" b="1" i="1" dirty="0">
                <a:solidFill>
                  <a:prstClr val="black"/>
                </a:solidFill>
                <a:latin typeface="Tw Cen MT" panose="020B0602020104020603" pitchFamily="34" charset="0"/>
              </a:rPr>
              <a:t>‘Essanyu’ </a:t>
            </a:r>
            <a:r>
              <a:rPr lang="en-GB" sz="2000" dirty="0">
                <a:solidFill>
                  <a:prstClr val="black"/>
                </a:solidFill>
                <a:latin typeface="Tw Cen MT" panose="020B0602020104020603" pitchFamily="34" charset="0"/>
              </a:rPr>
              <a:t>concept of the three options. They appreciated the simplicity and straightforwardness of the concept. This concept was also found to be relatable by the various audiences in all locations. Happiness is aspired to by all participants irrespective of their social economic status, education levels, physical appearance etc. It is also a concept that is easily attributable to health as all agree that there is no happiness without health. Recommendation is to use this concept for the further campaign message development. However, use some light imagery to depict happiness than the darker themes that don’t match the message. Happiness is like sunrises</a:t>
            </a:r>
          </a:p>
          <a:p>
            <a:pPr marL="342900" indent="-342900">
              <a:lnSpc>
                <a:spcPct val="150000"/>
              </a:lnSpc>
              <a:buFont typeface="Wingdings" panose="05000000000000000000" pitchFamily="2" charset="2"/>
              <a:buChar char="q"/>
            </a:pPr>
            <a:r>
              <a:rPr lang="en-GB" sz="2000" dirty="0">
                <a:solidFill>
                  <a:prstClr val="black"/>
                </a:solidFill>
                <a:latin typeface="Tw Cen MT" panose="020B0602020104020603" pitchFamily="34" charset="0"/>
              </a:rPr>
              <a:t>The </a:t>
            </a:r>
            <a:r>
              <a:rPr lang="en-GB" sz="2000" b="1" i="1" dirty="0">
                <a:solidFill>
                  <a:prstClr val="black"/>
                </a:solidFill>
                <a:latin typeface="Tw Cen MT" panose="020B0602020104020603" pitchFamily="34" charset="0"/>
              </a:rPr>
              <a:t>‘A better life’ </a:t>
            </a:r>
            <a:r>
              <a:rPr lang="en-GB" sz="2000" dirty="0">
                <a:solidFill>
                  <a:prstClr val="black"/>
                </a:solidFill>
                <a:latin typeface="Tw Cen MT" panose="020B0602020104020603" pitchFamily="34" charset="0"/>
              </a:rPr>
              <a:t>concept was chosen as a second best option across all locations. Participants generally interpreted a better life to be the increase in financial muscle and appearance or status for men and women respectively. These all expressed how they spire for a better life but whether it is attainable was another matter all together as many feel it is only possible for those who may have better education, god job, better looks etc. The imagery was also fond to be confusing and especially the hand holding a portrait aspect that took away from the ability of the participants to comprehend and interpret the messages. </a:t>
            </a:r>
          </a:p>
        </p:txBody>
      </p:sp>
    </p:spTree>
    <p:extLst>
      <p:ext uri="{BB962C8B-B14F-4D97-AF65-F5344CB8AC3E}">
        <p14:creationId xmlns:p14="http://schemas.microsoft.com/office/powerpoint/2010/main" val="11569819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p:cNvSpPr/>
          <p:nvPr/>
        </p:nvSpPr>
        <p:spPr>
          <a:xfrm>
            <a:off x="0" y="-144116"/>
            <a:ext cx="12191999" cy="8263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Tw Cen MT" panose="020B0602020104020603" pitchFamily="34" charset="0"/>
              </a:rPr>
              <a:t>Overall Conclusions/Recommendations</a:t>
            </a:r>
          </a:p>
        </p:txBody>
      </p:sp>
      <p:sp>
        <p:nvSpPr>
          <p:cNvPr id="4" name="Rectangle 3"/>
          <p:cNvSpPr/>
          <p:nvPr/>
        </p:nvSpPr>
        <p:spPr>
          <a:xfrm>
            <a:off x="1" y="863985"/>
            <a:ext cx="12191998" cy="59588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nSpc>
                <a:spcPct val="150000"/>
              </a:lnSpc>
              <a:buFont typeface="Wingdings" panose="05000000000000000000" pitchFamily="2" charset="2"/>
              <a:buChar char="q"/>
            </a:pPr>
            <a:r>
              <a:rPr lang="en-GB" sz="2000" dirty="0">
                <a:solidFill>
                  <a:prstClr val="black"/>
                </a:solidFill>
                <a:latin typeface="Tw Cen MT" panose="020B0602020104020603" pitchFamily="34" charset="0"/>
              </a:rPr>
              <a:t>Few participants liked the </a:t>
            </a:r>
            <a:r>
              <a:rPr lang="en-GB" sz="2000" b="1" i="1" dirty="0">
                <a:solidFill>
                  <a:prstClr val="black"/>
                </a:solidFill>
                <a:latin typeface="Tw Cen MT" panose="020B0602020104020603" pitchFamily="34" charset="0"/>
              </a:rPr>
              <a:t>“Well done” </a:t>
            </a:r>
            <a:r>
              <a:rPr lang="en-GB" sz="2000" dirty="0">
                <a:solidFill>
                  <a:prstClr val="black"/>
                </a:solidFill>
                <a:latin typeface="Tw Cen MT" panose="020B0602020104020603" pitchFamily="34" charset="0"/>
              </a:rPr>
              <a:t>concept. It was mainly interpreted as a congratulatory statement after one has attained a milestone in their life and as a greeting. There seemed however to be a notion that it was a concept that communicates that it was over which isn’t he case with health as expected positive behavior is continuously expected of the audiences  </a:t>
            </a:r>
          </a:p>
          <a:p>
            <a:pPr marL="342900" lvl="0" indent="-342900">
              <a:lnSpc>
                <a:spcPct val="150000"/>
              </a:lnSpc>
              <a:buFont typeface="Wingdings" panose="05000000000000000000" pitchFamily="2" charset="2"/>
              <a:buChar char="q"/>
            </a:pPr>
            <a:endParaRPr lang="en-GB" sz="2000" dirty="0">
              <a:solidFill>
                <a:prstClr val="black"/>
              </a:solidFill>
              <a:latin typeface="Tw Cen MT" panose="020B0602020104020603" pitchFamily="34" charset="0"/>
            </a:endParaRPr>
          </a:p>
        </p:txBody>
      </p:sp>
    </p:spTree>
    <p:extLst>
      <p:ext uri="{BB962C8B-B14F-4D97-AF65-F5344CB8AC3E}">
        <p14:creationId xmlns:p14="http://schemas.microsoft.com/office/powerpoint/2010/main" val="4478435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9F10D-8644-AF4E-A21C-0DE0161E78DD}"/>
              </a:ext>
            </a:extLst>
          </p:cNvPr>
          <p:cNvSpPr>
            <a:spLocks noGrp="1"/>
          </p:cNvSpPr>
          <p:nvPr>
            <p:ph type="ctrTitle"/>
          </p:nvPr>
        </p:nvSpPr>
        <p:spPr>
          <a:xfrm>
            <a:off x="1294443" y="2685131"/>
            <a:ext cx="9603113" cy="705832"/>
          </a:xfrm>
        </p:spPr>
        <p:txBody>
          <a:bodyPr>
            <a:normAutofit fontScale="90000"/>
          </a:bodyPr>
          <a:lstStyle/>
          <a:p>
            <a:r>
              <a:rPr lang="en-US" sz="4800" dirty="0">
                <a:solidFill>
                  <a:srgbClr val="FF661B"/>
                </a:solidFill>
                <a:latin typeface="Gill Sans MT" panose="020B0502020104020203" pitchFamily="34" charset="77"/>
              </a:rPr>
              <a:t>Thank You!</a:t>
            </a:r>
          </a:p>
        </p:txBody>
      </p:sp>
      <p:grpSp>
        <p:nvGrpSpPr>
          <p:cNvPr id="20" name="Group 19">
            <a:extLst>
              <a:ext uri="{FF2B5EF4-FFF2-40B4-BE49-F238E27FC236}">
                <a16:creationId xmlns:a16="http://schemas.microsoft.com/office/drawing/2014/main" id="{5BB80984-6533-3941-9775-29A95CBC4244}"/>
              </a:ext>
            </a:extLst>
          </p:cNvPr>
          <p:cNvGrpSpPr/>
          <p:nvPr/>
        </p:nvGrpSpPr>
        <p:grpSpPr>
          <a:xfrm>
            <a:off x="445458" y="6036693"/>
            <a:ext cx="11323408" cy="705832"/>
            <a:chOff x="391670" y="6036694"/>
            <a:chExt cx="11323408" cy="705832"/>
          </a:xfrm>
        </p:grpSpPr>
        <p:pic>
          <p:nvPicPr>
            <p:cNvPr id="10" name="Picture 9" descr="Logo&#10;&#10;Description automatically generated">
              <a:extLst>
                <a:ext uri="{FF2B5EF4-FFF2-40B4-BE49-F238E27FC236}">
                  <a16:creationId xmlns:a16="http://schemas.microsoft.com/office/drawing/2014/main" id="{26EFD8EB-1097-3F43-93C4-8118BEBD3247}"/>
                </a:ext>
              </a:extLst>
            </p:cNvPr>
            <p:cNvPicPr>
              <a:picLocks noChangeAspect="1"/>
            </p:cNvPicPr>
            <p:nvPr/>
          </p:nvPicPr>
          <p:blipFill>
            <a:blip r:embed="rId2"/>
            <a:stretch>
              <a:fillRect/>
            </a:stretch>
          </p:blipFill>
          <p:spPr>
            <a:xfrm>
              <a:off x="391670" y="6036694"/>
              <a:ext cx="1835165" cy="705832"/>
            </a:xfrm>
            <a:prstGeom prst="rect">
              <a:avLst/>
            </a:prstGeom>
          </p:spPr>
        </p:pic>
        <p:pic>
          <p:nvPicPr>
            <p:cNvPr id="6" name="Picture 5" descr="Text&#10;&#10;Description automatically generated">
              <a:extLst>
                <a:ext uri="{FF2B5EF4-FFF2-40B4-BE49-F238E27FC236}">
                  <a16:creationId xmlns:a16="http://schemas.microsoft.com/office/drawing/2014/main" id="{3F86531E-E6CB-034B-B591-8AFF088ADDD7}"/>
                </a:ext>
              </a:extLst>
            </p:cNvPr>
            <p:cNvPicPr>
              <a:picLocks noChangeAspect="1"/>
            </p:cNvPicPr>
            <p:nvPr/>
          </p:nvPicPr>
          <p:blipFill>
            <a:blip r:embed="rId3"/>
            <a:stretch>
              <a:fillRect/>
            </a:stretch>
          </p:blipFill>
          <p:spPr>
            <a:xfrm>
              <a:off x="2649849" y="6169614"/>
              <a:ext cx="1728515" cy="380273"/>
            </a:xfrm>
            <a:prstGeom prst="rect">
              <a:avLst/>
            </a:prstGeom>
          </p:spPr>
        </p:pic>
        <p:pic>
          <p:nvPicPr>
            <p:cNvPr id="9" name="Picture 8" descr="Logo, company name&#10;&#10;Description automatically generated">
              <a:extLst>
                <a:ext uri="{FF2B5EF4-FFF2-40B4-BE49-F238E27FC236}">
                  <a16:creationId xmlns:a16="http://schemas.microsoft.com/office/drawing/2014/main" id="{AEF97DBA-286A-CC45-B40A-33EF92F28215}"/>
                </a:ext>
              </a:extLst>
            </p:cNvPr>
            <p:cNvPicPr>
              <a:picLocks noChangeAspect="1"/>
            </p:cNvPicPr>
            <p:nvPr/>
          </p:nvPicPr>
          <p:blipFill>
            <a:blip r:embed="rId4"/>
            <a:stretch>
              <a:fillRect/>
            </a:stretch>
          </p:blipFill>
          <p:spPr>
            <a:xfrm>
              <a:off x="4847753" y="6078527"/>
              <a:ext cx="1058197" cy="551212"/>
            </a:xfrm>
            <a:prstGeom prst="rect">
              <a:avLst/>
            </a:prstGeom>
          </p:spPr>
        </p:pic>
        <p:pic>
          <p:nvPicPr>
            <p:cNvPr id="12" name="Picture 11" descr="A picture containing table, drawing&#10;&#10;Description automatically generated">
              <a:extLst>
                <a:ext uri="{FF2B5EF4-FFF2-40B4-BE49-F238E27FC236}">
                  <a16:creationId xmlns:a16="http://schemas.microsoft.com/office/drawing/2014/main" id="{F5287076-96E5-EC4C-9E01-CAAA8B46DCFC}"/>
                </a:ext>
              </a:extLst>
            </p:cNvPr>
            <p:cNvPicPr>
              <a:picLocks noChangeAspect="1"/>
            </p:cNvPicPr>
            <p:nvPr/>
          </p:nvPicPr>
          <p:blipFill>
            <a:blip r:embed="rId5"/>
            <a:stretch>
              <a:fillRect/>
            </a:stretch>
          </p:blipFill>
          <p:spPr>
            <a:xfrm>
              <a:off x="6305728" y="6254715"/>
              <a:ext cx="1192353" cy="263840"/>
            </a:xfrm>
            <a:prstGeom prst="rect">
              <a:avLst/>
            </a:prstGeom>
          </p:spPr>
        </p:pic>
        <p:pic>
          <p:nvPicPr>
            <p:cNvPr id="14" name="Picture 13" descr="A close up of a sign&#10;&#10;Description automatically generated">
              <a:extLst>
                <a:ext uri="{FF2B5EF4-FFF2-40B4-BE49-F238E27FC236}">
                  <a16:creationId xmlns:a16="http://schemas.microsoft.com/office/drawing/2014/main" id="{0F831CB9-9944-FF4C-A46C-E878B1552789}"/>
                </a:ext>
              </a:extLst>
            </p:cNvPr>
            <p:cNvPicPr>
              <a:picLocks noChangeAspect="1"/>
            </p:cNvPicPr>
            <p:nvPr/>
          </p:nvPicPr>
          <p:blipFill>
            <a:blip r:embed="rId6"/>
            <a:stretch>
              <a:fillRect/>
            </a:stretch>
          </p:blipFill>
          <p:spPr>
            <a:xfrm>
              <a:off x="7952381" y="6145712"/>
              <a:ext cx="1740261" cy="358729"/>
            </a:xfrm>
            <a:prstGeom prst="rect">
              <a:avLst/>
            </a:prstGeom>
          </p:spPr>
        </p:pic>
        <p:pic>
          <p:nvPicPr>
            <p:cNvPr id="16" name="Picture 15" descr="Text&#10;&#10;Description automatically generated">
              <a:extLst>
                <a:ext uri="{FF2B5EF4-FFF2-40B4-BE49-F238E27FC236}">
                  <a16:creationId xmlns:a16="http://schemas.microsoft.com/office/drawing/2014/main" id="{2BBA45A8-34B3-3544-B472-8F60AD38EE24}"/>
                </a:ext>
              </a:extLst>
            </p:cNvPr>
            <p:cNvPicPr>
              <a:picLocks noChangeAspect="1"/>
            </p:cNvPicPr>
            <p:nvPr/>
          </p:nvPicPr>
          <p:blipFill>
            <a:blip r:embed="rId7"/>
            <a:stretch>
              <a:fillRect/>
            </a:stretch>
          </p:blipFill>
          <p:spPr>
            <a:xfrm>
              <a:off x="10217426" y="6155173"/>
              <a:ext cx="1497652" cy="416738"/>
            </a:xfrm>
            <a:prstGeom prst="rect">
              <a:avLst/>
            </a:prstGeom>
          </p:spPr>
        </p:pic>
      </p:grpSp>
    </p:spTree>
    <p:extLst>
      <p:ext uri="{BB962C8B-B14F-4D97-AF65-F5344CB8AC3E}">
        <p14:creationId xmlns:p14="http://schemas.microsoft.com/office/powerpoint/2010/main" val="4172695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0" y="-3215"/>
            <a:ext cx="12192000" cy="6858000"/>
          </a:xfrm>
          <a:prstGeom prst="rect">
            <a:avLst/>
          </a:prstGeom>
          <a:solidFill>
            <a:srgbClr val="CC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38200" y="2683326"/>
            <a:ext cx="10515600" cy="652306"/>
          </a:xfrm>
        </p:spPr>
        <p:txBody>
          <a:bodyPr>
            <a:noAutofit/>
          </a:bodyPr>
          <a:lstStyle/>
          <a:p>
            <a:pPr algn="ctr"/>
            <a:r>
              <a:rPr lang="en-US" dirty="0">
                <a:latin typeface="Tw Cen MT" panose="020B0602020104020603" pitchFamily="34" charset="0"/>
              </a:rPr>
              <a:t>DETAIL OF SPECIFIC FINDINGS</a:t>
            </a:r>
          </a:p>
        </p:txBody>
      </p:sp>
      <p:sp>
        <p:nvSpPr>
          <p:cNvPr id="8" name="Rectangle 7"/>
          <p:cNvSpPr/>
          <p:nvPr/>
        </p:nvSpPr>
        <p:spPr>
          <a:xfrm>
            <a:off x="0" y="3412907"/>
            <a:ext cx="12192000" cy="3445093"/>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blipFill>
                <a:blip r:embed="rId3"/>
                <a:tile tx="0" ty="0" sx="100000" sy="100000" flip="none" algn="tl"/>
              </a:blipFill>
            </a:endParaRPr>
          </a:p>
        </p:txBody>
      </p:sp>
    </p:spTree>
    <p:extLst>
      <p:ext uri="{BB962C8B-B14F-4D97-AF65-F5344CB8AC3E}">
        <p14:creationId xmlns:p14="http://schemas.microsoft.com/office/powerpoint/2010/main" val="5794651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200401" y="-6441"/>
            <a:ext cx="8991599" cy="685800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1" y="-6441"/>
            <a:ext cx="3200400" cy="6858000"/>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0" y="2228046"/>
            <a:ext cx="3083169" cy="1867436"/>
          </a:xfrm>
        </p:spPr>
        <p:txBody>
          <a:bodyPr>
            <a:noAutofit/>
          </a:bodyPr>
          <a:lstStyle/>
          <a:p>
            <a:pPr algn="ctr"/>
            <a:r>
              <a:rPr lang="en-US" dirty="0">
                <a:solidFill>
                  <a:schemeClr val="bg1"/>
                </a:solidFill>
                <a:latin typeface="Tw Cen MT" panose="020B0602020104020603" pitchFamily="34" charset="0"/>
              </a:rPr>
              <a:t>What Happiness means to pregnant women and their partners</a:t>
            </a:r>
          </a:p>
        </p:txBody>
      </p:sp>
      <p:sp>
        <p:nvSpPr>
          <p:cNvPr id="3" name="Content Placeholder 2"/>
          <p:cNvSpPr>
            <a:spLocks noGrp="1"/>
          </p:cNvSpPr>
          <p:nvPr>
            <p:ph idx="1"/>
          </p:nvPr>
        </p:nvSpPr>
        <p:spPr>
          <a:xfrm>
            <a:off x="5123644" y="17983"/>
            <a:ext cx="6447033" cy="643943"/>
          </a:xfrm>
        </p:spPr>
        <p:txBody>
          <a:bodyPr>
            <a:noAutofit/>
          </a:bodyPr>
          <a:lstStyle/>
          <a:p>
            <a:pPr marL="0" indent="0" algn="ctr">
              <a:buNone/>
            </a:pPr>
            <a:r>
              <a:rPr lang="en-GB" sz="4400" dirty="0">
                <a:solidFill>
                  <a:srgbClr val="FF0000"/>
                </a:solidFill>
                <a:latin typeface="Tw Cen MT" panose="020B0602020104020603" pitchFamily="34" charset="0"/>
              </a:rPr>
              <a:t>Essanyu</a:t>
            </a:r>
          </a:p>
        </p:txBody>
      </p:sp>
      <p:sp>
        <p:nvSpPr>
          <p:cNvPr id="7" name="Rectangle 6"/>
          <p:cNvSpPr/>
          <p:nvPr/>
        </p:nvSpPr>
        <p:spPr>
          <a:xfrm>
            <a:off x="3411415" y="2309454"/>
            <a:ext cx="8553059" cy="1617777"/>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q"/>
            </a:pPr>
            <a:endParaRPr lang="en-US" sz="2400" dirty="0">
              <a:solidFill>
                <a:prstClr val="black"/>
              </a:solidFill>
              <a:latin typeface="Tw Cen MT" panose="020B0602020104020603" pitchFamily="34" charset="0"/>
            </a:endParaRPr>
          </a:p>
          <a:p>
            <a:pPr marL="285750" indent="-285750">
              <a:lnSpc>
                <a:spcPct val="150000"/>
              </a:lnSpc>
              <a:buFont typeface="Wingdings" panose="05000000000000000000" pitchFamily="2" charset="2"/>
              <a:buChar char="q"/>
            </a:pPr>
            <a:endParaRPr lang="en-GB" sz="2400" dirty="0">
              <a:solidFill>
                <a:prstClr val="black"/>
              </a:solidFill>
              <a:latin typeface="Tw Cen MT" panose="020B0602020104020603" pitchFamily="34" charset="0"/>
            </a:endParaRPr>
          </a:p>
          <a:p>
            <a:pPr algn="ctr">
              <a:lnSpc>
                <a:spcPct val="150000"/>
              </a:lnSpc>
            </a:pPr>
            <a:r>
              <a:rPr lang="en-GB" sz="2400" i="1" dirty="0">
                <a:solidFill>
                  <a:prstClr val="black"/>
                </a:solidFill>
                <a:latin typeface="Tw Cen MT" panose="020B0602020104020603" pitchFamily="34" charset="0"/>
              </a:rPr>
              <a:t>“I am mainly happy when I know that I have been told that the baby is okay and I have the things that I need when the time comes to give birth” </a:t>
            </a:r>
            <a:r>
              <a:rPr lang="en-GB" sz="2400" dirty="0">
                <a:solidFill>
                  <a:prstClr val="black"/>
                </a:solidFill>
                <a:latin typeface="Tw Cen MT" panose="020B0602020104020603" pitchFamily="34" charset="0"/>
              </a:rPr>
              <a:t>Pregnant woman, Kampala</a:t>
            </a:r>
            <a:endParaRPr lang="en-US" sz="2400" dirty="0">
              <a:solidFill>
                <a:prstClr val="black"/>
              </a:solidFill>
              <a:latin typeface="Tw Cen MT" panose="020B0602020104020603" pitchFamily="34" charset="0"/>
            </a:endParaRPr>
          </a:p>
          <a:p>
            <a:pPr algn="ctr">
              <a:lnSpc>
                <a:spcPct val="150000"/>
              </a:lnSpc>
            </a:pPr>
            <a:r>
              <a:rPr lang="en-GB" sz="2400" i="1" dirty="0">
                <a:solidFill>
                  <a:prstClr val="black"/>
                </a:solidFill>
                <a:latin typeface="Tw Cen MT" panose="020B0602020104020603" pitchFamily="34" charset="0"/>
              </a:rPr>
              <a:t>“When they said we are HIV negative when we tested, that made me happy about my wife being pregnant” </a:t>
            </a:r>
            <a:r>
              <a:rPr lang="en-GB" sz="2400" dirty="0">
                <a:solidFill>
                  <a:prstClr val="black"/>
                </a:solidFill>
                <a:latin typeface="Tw Cen MT" panose="020B0602020104020603" pitchFamily="34" charset="0"/>
              </a:rPr>
              <a:t>Male partner of pregnant woman, Lira</a:t>
            </a:r>
          </a:p>
          <a:p>
            <a:pPr algn="ctr">
              <a:lnSpc>
                <a:spcPct val="150000"/>
              </a:lnSpc>
            </a:pPr>
            <a:r>
              <a:rPr lang="en-GB" sz="2400" i="1" dirty="0">
                <a:solidFill>
                  <a:prstClr val="black"/>
                </a:solidFill>
                <a:latin typeface="Tw Cen MT" panose="020B0602020104020603" pitchFamily="34" charset="0"/>
              </a:rPr>
              <a:t>“I have 3 girls so far and I am praying for a boy this time. That would make me and my husband  very happy” </a:t>
            </a:r>
            <a:r>
              <a:rPr lang="en-GB" sz="2400" dirty="0">
                <a:solidFill>
                  <a:prstClr val="black"/>
                </a:solidFill>
                <a:latin typeface="Tw Cen MT" panose="020B0602020104020603" pitchFamily="34" charset="0"/>
              </a:rPr>
              <a:t>Pregnant woman, Kyegegwa</a:t>
            </a:r>
          </a:p>
          <a:p>
            <a:pPr algn="ctr">
              <a:lnSpc>
                <a:spcPct val="150000"/>
              </a:lnSpc>
            </a:pPr>
            <a:r>
              <a:rPr lang="en-GB" sz="2400" i="1" dirty="0">
                <a:solidFill>
                  <a:prstClr val="black"/>
                </a:solidFill>
                <a:latin typeface="Tw Cen MT" panose="020B0602020104020603" pitchFamily="34" charset="0"/>
              </a:rPr>
              <a:t>“Pregnant women like to eat many things and if I can get what she wants, I am happy. I have to have money to buy the things” </a:t>
            </a:r>
            <a:r>
              <a:rPr lang="en-GB" sz="2400" dirty="0">
                <a:solidFill>
                  <a:prstClr val="black"/>
                </a:solidFill>
                <a:latin typeface="Tw Cen MT" panose="020B0602020104020603" pitchFamily="34" charset="0"/>
              </a:rPr>
              <a:t>Partner of pregnant woman, Luuka</a:t>
            </a:r>
            <a:endParaRPr lang="en-US" dirty="0">
              <a:solidFill>
                <a:prstClr val="black"/>
              </a:solidFill>
              <a:latin typeface="Tw Cen MT" panose="020B0602020104020603" pitchFamily="34" charset="0"/>
            </a:endParaRPr>
          </a:p>
        </p:txBody>
      </p:sp>
    </p:spTree>
    <p:extLst>
      <p:ext uri="{BB962C8B-B14F-4D97-AF65-F5344CB8AC3E}">
        <p14:creationId xmlns:p14="http://schemas.microsoft.com/office/powerpoint/2010/main" val="3796487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200401" y="-6441"/>
            <a:ext cx="8991599" cy="685800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1" y="-6441"/>
            <a:ext cx="3200400" cy="6858000"/>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0" y="2228046"/>
            <a:ext cx="3083169" cy="1867436"/>
          </a:xfrm>
        </p:spPr>
        <p:txBody>
          <a:bodyPr>
            <a:noAutofit/>
          </a:bodyPr>
          <a:lstStyle/>
          <a:p>
            <a:pPr algn="ctr"/>
            <a:r>
              <a:rPr lang="en-US" dirty="0">
                <a:solidFill>
                  <a:schemeClr val="bg1"/>
                </a:solidFill>
                <a:latin typeface="Tw Cen MT" panose="020B0602020104020603" pitchFamily="34" charset="0"/>
              </a:rPr>
              <a:t>What Happiness means to Adolescent boys and girls</a:t>
            </a:r>
          </a:p>
        </p:txBody>
      </p:sp>
      <p:sp>
        <p:nvSpPr>
          <p:cNvPr id="3" name="Content Placeholder 2"/>
          <p:cNvSpPr>
            <a:spLocks noGrp="1"/>
          </p:cNvSpPr>
          <p:nvPr>
            <p:ph idx="1"/>
          </p:nvPr>
        </p:nvSpPr>
        <p:spPr>
          <a:xfrm>
            <a:off x="5123644" y="17983"/>
            <a:ext cx="6447033" cy="643943"/>
          </a:xfrm>
        </p:spPr>
        <p:txBody>
          <a:bodyPr>
            <a:noAutofit/>
          </a:bodyPr>
          <a:lstStyle/>
          <a:p>
            <a:pPr marL="0" indent="0" algn="ctr">
              <a:buNone/>
            </a:pPr>
            <a:r>
              <a:rPr lang="en-GB" sz="4400" dirty="0">
                <a:solidFill>
                  <a:srgbClr val="FF0000"/>
                </a:solidFill>
                <a:latin typeface="Tw Cen MT" panose="020B0602020104020603" pitchFamily="34" charset="0"/>
              </a:rPr>
              <a:t>Essanyu</a:t>
            </a:r>
          </a:p>
        </p:txBody>
      </p:sp>
      <p:sp>
        <p:nvSpPr>
          <p:cNvPr id="7" name="Rectangle 6"/>
          <p:cNvSpPr/>
          <p:nvPr/>
        </p:nvSpPr>
        <p:spPr>
          <a:xfrm>
            <a:off x="3317633" y="2138965"/>
            <a:ext cx="8553059" cy="1617777"/>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GB" sz="2400" dirty="0">
              <a:solidFill>
                <a:prstClr val="black"/>
              </a:solidFill>
              <a:latin typeface="Tw Cen MT" panose="020B0602020104020603" pitchFamily="34" charset="0"/>
            </a:endParaRPr>
          </a:p>
          <a:p>
            <a:pPr>
              <a:lnSpc>
                <a:spcPct val="150000"/>
              </a:lnSpc>
            </a:pPr>
            <a:endParaRPr lang="en-GB" sz="2400" dirty="0">
              <a:solidFill>
                <a:prstClr val="black"/>
              </a:solidFill>
              <a:latin typeface="Tw Cen MT" panose="020B0602020104020603" pitchFamily="34" charset="0"/>
            </a:endParaRPr>
          </a:p>
          <a:p>
            <a:pPr>
              <a:lnSpc>
                <a:spcPct val="150000"/>
              </a:lnSpc>
            </a:pPr>
            <a:endParaRPr lang="en-GB" sz="2400" dirty="0">
              <a:solidFill>
                <a:prstClr val="black"/>
              </a:solidFill>
              <a:latin typeface="Tw Cen MT" panose="020B0602020104020603" pitchFamily="34" charset="0"/>
            </a:endParaRPr>
          </a:p>
          <a:p>
            <a:pPr algn="ctr">
              <a:lnSpc>
                <a:spcPct val="150000"/>
              </a:lnSpc>
            </a:pPr>
            <a:r>
              <a:rPr lang="en-GB" sz="2400" i="1" dirty="0">
                <a:solidFill>
                  <a:prstClr val="black"/>
                </a:solidFill>
                <a:latin typeface="Tw Cen MT" panose="020B0602020104020603" pitchFamily="34" charset="0"/>
              </a:rPr>
              <a:t>“Passing my exams and continuing with school” </a:t>
            </a:r>
            <a:r>
              <a:rPr lang="en-GB" sz="2400" dirty="0">
                <a:solidFill>
                  <a:prstClr val="black"/>
                </a:solidFill>
                <a:latin typeface="Tw Cen MT" panose="020B0602020104020603" pitchFamily="34" charset="0"/>
              </a:rPr>
              <a:t>Male adolescent, Arua</a:t>
            </a:r>
            <a:endParaRPr lang="en-US" sz="2400" dirty="0">
              <a:solidFill>
                <a:prstClr val="black"/>
              </a:solidFill>
              <a:latin typeface="Tw Cen MT" panose="020B0602020104020603" pitchFamily="34" charset="0"/>
            </a:endParaRPr>
          </a:p>
          <a:p>
            <a:pPr algn="ctr">
              <a:lnSpc>
                <a:spcPct val="150000"/>
              </a:lnSpc>
            </a:pPr>
            <a:r>
              <a:rPr lang="en-GB" sz="2400" i="1" dirty="0">
                <a:solidFill>
                  <a:prstClr val="black"/>
                </a:solidFill>
                <a:latin typeface="Tw Cen MT" panose="020B0602020104020603" pitchFamily="34" charset="0"/>
              </a:rPr>
              <a:t>“If I don’t get pregnant like many girls in these Covid times” </a:t>
            </a:r>
            <a:r>
              <a:rPr lang="en-GB" sz="2400" dirty="0">
                <a:solidFill>
                  <a:prstClr val="black"/>
                </a:solidFill>
                <a:latin typeface="Tw Cen MT" panose="020B0602020104020603" pitchFamily="34" charset="0"/>
              </a:rPr>
              <a:t>Female adolescent, Kampala</a:t>
            </a:r>
          </a:p>
          <a:p>
            <a:pPr algn="ctr">
              <a:lnSpc>
                <a:spcPct val="150000"/>
              </a:lnSpc>
            </a:pPr>
            <a:r>
              <a:rPr lang="en-GB" sz="2400" i="1" dirty="0">
                <a:solidFill>
                  <a:prstClr val="black"/>
                </a:solidFill>
                <a:latin typeface="Tw Cen MT" panose="020B0602020104020603" pitchFamily="34" charset="0"/>
              </a:rPr>
              <a:t>“When my team Chelsea performs well in football” </a:t>
            </a:r>
            <a:r>
              <a:rPr lang="en-GB" sz="2400" dirty="0">
                <a:solidFill>
                  <a:prstClr val="black"/>
                </a:solidFill>
                <a:latin typeface="Tw Cen MT" panose="020B0602020104020603" pitchFamily="34" charset="0"/>
              </a:rPr>
              <a:t>Male adolescent, Lira</a:t>
            </a:r>
          </a:p>
          <a:p>
            <a:pPr algn="ctr">
              <a:lnSpc>
                <a:spcPct val="150000"/>
              </a:lnSpc>
            </a:pPr>
            <a:r>
              <a:rPr lang="en-GB" sz="2400" i="1" dirty="0">
                <a:solidFill>
                  <a:prstClr val="black"/>
                </a:solidFill>
                <a:latin typeface="Tw Cen MT" panose="020B0602020104020603" pitchFamily="34" charset="0"/>
              </a:rPr>
              <a:t>“If I am happy in my relationship and we don't have constant quarrels and fighting” </a:t>
            </a:r>
            <a:r>
              <a:rPr lang="en-GB" sz="2400" dirty="0">
                <a:solidFill>
                  <a:prstClr val="black"/>
                </a:solidFill>
                <a:latin typeface="Tw Cen MT" panose="020B0602020104020603" pitchFamily="34" charset="0"/>
              </a:rPr>
              <a:t>Young woman, Luuka</a:t>
            </a:r>
          </a:p>
          <a:p>
            <a:pPr algn="ctr">
              <a:lnSpc>
                <a:spcPct val="150000"/>
              </a:lnSpc>
            </a:pPr>
            <a:r>
              <a:rPr lang="en-GB" sz="2400" i="1" dirty="0">
                <a:solidFill>
                  <a:prstClr val="black"/>
                </a:solidFill>
                <a:latin typeface="Tw Cen MT" panose="020B0602020104020603" pitchFamily="34" charset="0"/>
              </a:rPr>
              <a:t>“To be happy for me will start when I have finished school and I start working because school can be stress. We are not used after being out and making some small money during lockdown” </a:t>
            </a:r>
            <a:r>
              <a:rPr lang="en-GB" sz="2400" dirty="0">
                <a:solidFill>
                  <a:prstClr val="black"/>
                </a:solidFill>
                <a:latin typeface="Tw Cen MT" panose="020B0602020104020603" pitchFamily="34" charset="0"/>
              </a:rPr>
              <a:t>Male adolescent, Kampala</a:t>
            </a:r>
            <a:endParaRPr lang="en-US" dirty="0">
              <a:solidFill>
                <a:prstClr val="black"/>
              </a:solidFill>
              <a:latin typeface="Tw Cen MT" panose="020B0602020104020603" pitchFamily="34" charset="0"/>
            </a:endParaRPr>
          </a:p>
        </p:txBody>
      </p:sp>
    </p:spTree>
    <p:extLst>
      <p:ext uri="{BB962C8B-B14F-4D97-AF65-F5344CB8AC3E}">
        <p14:creationId xmlns:p14="http://schemas.microsoft.com/office/powerpoint/2010/main" val="32435456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200401" y="-6441"/>
            <a:ext cx="8991599" cy="6858000"/>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1" y="-6441"/>
            <a:ext cx="3200400" cy="6858000"/>
          </a:xfrm>
          <a:prstGeom prst="rect">
            <a:avLst/>
          </a:prstGeom>
          <a:solidFill>
            <a:srgbClr val="33CCCC"/>
          </a:solidFill>
          <a:ln>
            <a:solidFill>
              <a:srgbClr val="33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0" y="2228046"/>
            <a:ext cx="3083169" cy="1867436"/>
          </a:xfrm>
        </p:spPr>
        <p:txBody>
          <a:bodyPr>
            <a:noAutofit/>
          </a:bodyPr>
          <a:lstStyle/>
          <a:p>
            <a:pPr algn="ctr"/>
            <a:r>
              <a:rPr lang="en-US" dirty="0">
                <a:solidFill>
                  <a:schemeClr val="bg1"/>
                </a:solidFill>
                <a:latin typeface="Tw Cen MT" panose="020B0602020104020603" pitchFamily="34" charset="0"/>
              </a:rPr>
              <a:t>What Happiness means to Female and Male young parents</a:t>
            </a:r>
          </a:p>
        </p:txBody>
      </p:sp>
      <p:sp>
        <p:nvSpPr>
          <p:cNvPr id="3" name="Content Placeholder 2"/>
          <p:cNvSpPr>
            <a:spLocks noGrp="1"/>
          </p:cNvSpPr>
          <p:nvPr>
            <p:ph idx="1"/>
          </p:nvPr>
        </p:nvSpPr>
        <p:spPr>
          <a:xfrm>
            <a:off x="5123644" y="17983"/>
            <a:ext cx="6447033" cy="643943"/>
          </a:xfrm>
        </p:spPr>
        <p:txBody>
          <a:bodyPr>
            <a:noAutofit/>
          </a:bodyPr>
          <a:lstStyle/>
          <a:p>
            <a:pPr marL="0" indent="0" algn="ctr">
              <a:buNone/>
            </a:pPr>
            <a:r>
              <a:rPr lang="en-GB" sz="4400" dirty="0">
                <a:solidFill>
                  <a:srgbClr val="FF0000"/>
                </a:solidFill>
                <a:latin typeface="Tw Cen MT" panose="020B0602020104020603" pitchFamily="34" charset="0"/>
              </a:rPr>
              <a:t>Essanyu</a:t>
            </a:r>
          </a:p>
        </p:txBody>
      </p:sp>
      <p:sp>
        <p:nvSpPr>
          <p:cNvPr id="7" name="Rectangle 6"/>
          <p:cNvSpPr/>
          <p:nvPr/>
        </p:nvSpPr>
        <p:spPr>
          <a:xfrm>
            <a:off x="3317633" y="1746739"/>
            <a:ext cx="8710244" cy="2010004"/>
          </a:xfrm>
          <a:prstGeom prst="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GB" sz="2400" dirty="0">
              <a:solidFill>
                <a:prstClr val="black"/>
              </a:solidFill>
              <a:latin typeface="Tw Cen MT" panose="020B0602020104020603" pitchFamily="34" charset="0"/>
            </a:endParaRPr>
          </a:p>
          <a:p>
            <a:pPr>
              <a:lnSpc>
                <a:spcPct val="150000"/>
              </a:lnSpc>
            </a:pPr>
            <a:endParaRPr lang="en-GB" sz="2400" dirty="0">
              <a:solidFill>
                <a:prstClr val="black"/>
              </a:solidFill>
              <a:latin typeface="Tw Cen MT" panose="020B0602020104020603" pitchFamily="34" charset="0"/>
            </a:endParaRPr>
          </a:p>
          <a:p>
            <a:pPr>
              <a:lnSpc>
                <a:spcPct val="150000"/>
              </a:lnSpc>
            </a:pPr>
            <a:endParaRPr lang="en-GB" sz="2400" dirty="0">
              <a:solidFill>
                <a:prstClr val="black"/>
              </a:solidFill>
              <a:latin typeface="Tw Cen MT" panose="020B0602020104020603" pitchFamily="34" charset="0"/>
            </a:endParaRPr>
          </a:p>
          <a:p>
            <a:pPr algn="ctr">
              <a:lnSpc>
                <a:spcPct val="150000"/>
              </a:lnSpc>
            </a:pPr>
            <a:r>
              <a:rPr lang="en-GB" sz="2400" i="1" dirty="0">
                <a:solidFill>
                  <a:prstClr val="black"/>
                </a:solidFill>
                <a:latin typeface="Tw Cen MT" panose="020B0602020104020603" pitchFamily="34" charset="0"/>
              </a:rPr>
              <a:t>“To make money and care for the family” </a:t>
            </a:r>
            <a:r>
              <a:rPr lang="en-GB" sz="2400" dirty="0">
                <a:solidFill>
                  <a:prstClr val="black"/>
                </a:solidFill>
                <a:latin typeface="Tw Cen MT" panose="020B0602020104020603" pitchFamily="34" charset="0"/>
              </a:rPr>
              <a:t>Male, Kaberamaido</a:t>
            </a:r>
            <a:endParaRPr lang="en-US" sz="2400" dirty="0">
              <a:solidFill>
                <a:prstClr val="black"/>
              </a:solidFill>
              <a:latin typeface="Tw Cen MT" panose="020B0602020104020603" pitchFamily="34" charset="0"/>
            </a:endParaRPr>
          </a:p>
          <a:p>
            <a:pPr algn="ctr">
              <a:lnSpc>
                <a:spcPct val="150000"/>
              </a:lnSpc>
            </a:pPr>
            <a:r>
              <a:rPr lang="en-GB" sz="2400" i="1" dirty="0">
                <a:solidFill>
                  <a:prstClr val="black"/>
                </a:solidFill>
                <a:latin typeface="Tw Cen MT" panose="020B0602020104020603" pitchFamily="34" charset="0"/>
              </a:rPr>
              <a:t>“I am also now a mother and respected in the community” </a:t>
            </a:r>
            <a:r>
              <a:rPr lang="en-GB" sz="2400" dirty="0">
                <a:solidFill>
                  <a:prstClr val="black"/>
                </a:solidFill>
                <a:latin typeface="Tw Cen MT" panose="020B0602020104020603" pitchFamily="34" charset="0"/>
              </a:rPr>
              <a:t>Female, Luuka</a:t>
            </a:r>
          </a:p>
          <a:p>
            <a:pPr algn="ctr">
              <a:lnSpc>
                <a:spcPct val="150000"/>
              </a:lnSpc>
            </a:pPr>
            <a:r>
              <a:rPr lang="en-GB" sz="2400" i="1" dirty="0">
                <a:solidFill>
                  <a:prstClr val="black"/>
                </a:solidFill>
                <a:latin typeface="Tw Cen MT" panose="020B0602020104020603" pitchFamily="34" charset="0"/>
              </a:rPr>
              <a:t>“I was happy that I got the child but seems that it comes with many needs and that is what makes me not happy some times ” </a:t>
            </a:r>
            <a:r>
              <a:rPr lang="en-GB" sz="2400" dirty="0">
                <a:solidFill>
                  <a:prstClr val="black"/>
                </a:solidFill>
                <a:latin typeface="Tw Cen MT" panose="020B0602020104020603" pitchFamily="34" charset="0"/>
              </a:rPr>
              <a:t>Male, Lira</a:t>
            </a:r>
          </a:p>
          <a:p>
            <a:pPr algn="ctr">
              <a:lnSpc>
                <a:spcPct val="150000"/>
              </a:lnSpc>
            </a:pPr>
            <a:r>
              <a:rPr lang="en-GB" sz="2400" i="1" dirty="0">
                <a:solidFill>
                  <a:prstClr val="black"/>
                </a:solidFill>
                <a:latin typeface="Tw Cen MT" panose="020B0602020104020603" pitchFamily="34" charset="0"/>
              </a:rPr>
              <a:t>“What it means to me is if the father of the baby stays with me and cares for us very well ” </a:t>
            </a:r>
            <a:r>
              <a:rPr lang="en-GB" sz="2400" dirty="0">
                <a:solidFill>
                  <a:prstClr val="black"/>
                </a:solidFill>
                <a:latin typeface="Tw Cen MT" panose="020B0602020104020603" pitchFamily="34" charset="0"/>
              </a:rPr>
              <a:t>Female, Arua</a:t>
            </a:r>
          </a:p>
          <a:p>
            <a:pPr algn="ctr">
              <a:lnSpc>
                <a:spcPct val="150000"/>
              </a:lnSpc>
            </a:pPr>
            <a:r>
              <a:rPr lang="en-GB" sz="2400" i="1" dirty="0">
                <a:solidFill>
                  <a:prstClr val="black"/>
                </a:solidFill>
                <a:latin typeface="Tw Cen MT" panose="020B0602020104020603" pitchFamily="34" charset="0"/>
              </a:rPr>
              <a:t>“Many people said that I would not manage because I was young and that the baby would have problems or die but my son looks better than the children of big women. That makes me happy” </a:t>
            </a:r>
            <a:r>
              <a:rPr lang="en-GB" sz="2400" dirty="0">
                <a:solidFill>
                  <a:prstClr val="black"/>
                </a:solidFill>
                <a:latin typeface="Tw Cen MT" panose="020B0602020104020603" pitchFamily="34" charset="0"/>
              </a:rPr>
              <a:t>Female, Kampala</a:t>
            </a:r>
            <a:endParaRPr lang="en-US" dirty="0">
              <a:solidFill>
                <a:prstClr val="black"/>
              </a:solidFill>
              <a:latin typeface="Tw Cen MT" panose="020B0602020104020603" pitchFamily="34" charset="0"/>
            </a:endParaRPr>
          </a:p>
        </p:txBody>
      </p:sp>
    </p:spTree>
    <p:extLst>
      <p:ext uri="{BB962C8B-B14F-4D97-AF65-F5344CB8AC3E}">
        <p14:creationId xmlns:p14="http://schemas.microsoft.com/office/powerpoint/2010/main" val="33963325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18231</TotalTime>
  <Words>4731</Words>
  <Application>Microsoft Office PowerPoint</Application>
  <PresentationFormat>Widescreen</PresentationFormat>
  <Paragraphs>538</Paragraphs>
  <Slides>54</Slides>
  <Notes>9</Notes>
  <HiddenSlides>0</HiddenSlides>
  <MMClips>0</MMClips>
  <ScaleCrop>false</ScaleCrop>
  <HeadingPairs>
    <vt:vector size="4" baseType="variant">
      <vt:variant>
        <vt:lpstr>Theme</vt:lpstr>
      </vt:variant>
      <vt:variant>
        <vt:i4>4</vt:i4>
      </vt:variant>
      <vt:variant>
        <vt:lpstr>Slide Titles</vt:lpstr>
      </vt:variant>
      <vt:variant>
        <vt:i4>54</vt:i4>
      </vt:variant>
    </vt:vector>
  </HeadingPairs>
  <TitlesOfParts>
    <vt:vector size="58" baseType="lpstr">
      <vt:lpstr>1_Office Theme</vt:lpstr>
      <vt:lpstr>10_Office Theme</vt:lpstr>
      <vt:lpstr>11_Office Theme</vt:lpstr>
      <vt:lpstr>13_Office Theme</vt:lpstr>
      <vt:lpstr>USAID Social and  Behavior Change Activity</vt:lpstr>
      <vt:lpstr>INTRODUCTION</vt:lpstr>
      <vt:lpstr>INTRODUCTION</vt:lpstr>
      <vt:lpstr>PowerPoint Presentation</vt:lpstr>
      <vt:lpstr>METHODOLOGY</vt:lpstr>
      <vt:lpstr>DETAIL OF SPECIFIC FINDINGS</vt:lpstr>
      <vt:lpstr>What Happiness means to pregnant women and their partners</vt:lpstr>
      <vt:lpstr>What Happiness means to Adolescent boys and girls</vt:lpstr>
      <vt:lpstr>What Happiness means to Female and Male young parents</vt:lpstr>
      <vt:lpstr>What Happiness means to caregivers of children U5</vt:lpstr>
      <vt:lpstr>PowerPoint Presentation</vt:lpstr>
      <vt:lpstr>TOP OF MIND COMPREHENSION</vt:lpstr>
      <vt:lpstr>TOP OF MIND COMPREHENSION</vt:lpstr>
      <vt:lpstr>TOP OF MIND COMPREHENSION</vt:lpstr>
      <vt:lpstr>Possible/Associated Application</vt:lpstr>
      <vt:lpstr>TOP OF MIND COMPREHENSION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TOP OF MIND COMPREHENSION</vt:lpstr>
      <vt:lpstr>TOP OF MIND COMPREHENSION</vt:lpstr>
      <vt:lpstr>TOP OF MIND COMPREHENSION</vt:lpstr>
      <vt:lpstr>TOP OF MIND COMPREHENSION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TOP OF MIND COMPREHENSION</vt:lpstr>
      <vt:lpstr>TOP OF MIND COMPREHENSION</vt:lpstr>
      <vt:lpstr>Possible/Associated Application</vt:lpstr>
      <vt:lpstr>TOP OF MIND COMPREHENSION</vt:lpstr>
      <vt:lpstr>PowerPoint Presentation</vt:lpstr>
      <vt:lpstr>PowerPoint Presentation</vt:lpstr>
      <vt:lpstr>PowerPoint Presentation</vt:lpstr>
      <vt:lpstr>PowerPoint Presentation</vt:lpstr>
      <vt:lpstr>PowerPoint Presentation</vt:lpstr>
      <vt:lpstr>Thank You!</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mario</dc:creator>
  <cp:lastModifiedBy>Mabel Naibere</cp:lastModifiedBy>
  <cp:revision>426</cp:revision>
  <dcterms:created xsi:type="dcterms:W3CDTF">2021-08-30T09:57:17Z</dcterms:created>
  <dcterms:modified xsi:type="dcterms:W3CDTF">2022-02-28T02:07:27Z</dcterms:modified>
</cp:coreProperties>
</file>