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7" r:id="rId2"/>
    <p:sldId id="314" r:id="rId3"/>
    <p:sldId id="269" r:id="rId4"/>
    <p:sldId id="276" r:id="rId5"/>
    <p:sldId id="288" r:id="rId6"/>
    <p:sldId id="287" r:id="rId7"/>
    <p:sldId id="284" r:id="rId8"/>
    <p:sldId id="286" r:id="rId9"/>
    <p:sldId id="283" r:id="rId10"/>
    <p:sldId id="281" r:id="rId11"/>
    <p:sldId id="282" r:id="rId12"/>
    <p:sldId id="285" r:id="rId13"/>
    <p:sldId id="270" r:id="rId14"/>
    <p:sldId id="289" r:id="rId15"/>
    <p:sldId id="316" r:id="rId16"/>
    <p:sldId id="304" r:id="rId17"/>
    <p:sldId id="305" r:id="rId18"/>
    <p:sldId id="306" r:id="rId19"/>
    <p:sldId id="310" r:id="rId20"/>
    <p:sldId id="311" r:id="rId21"/>
    <p:sldId id="309" r:id="rId22"/>
    <p:sldId id="324" r:id="rId23"/>
    <p:sldId id="319" r:id="rId24"/>
    <p:sldId id="321" r:id="rId25"/>
    <p:sldId id="318" r:id="rId26"/>
    <p:sldId id="320" r:id="rId27"/>
    <p:sldId id="317" r:id="rId28"/>
    <p:sldId id="302" r:id="rId29"/>
    <p:sldId id="322" r:id="rId30"/>
    <p:sldId id="271" r:id="rId31"/>
    <p:sldId id="277" r:id="rId32"/>
    <p:sldId id="273" r:id="rId33"/>
    <p:sldId id="303" r:id="rId34"/>
    <p:sldId id="312" r:id="rId35"/>
    <p:sldId id="278" r:id="rId36"/>
    <p:sldId id="315" r:id="rId37"/>
    <p:sldId id="274" r:id="rId38"/>
    <p:sldId id="29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69"/>
    <p:restoredTop sz="95988"/>
  </p:normalViewPr>
  <p:slideViewPr>
    <p:cSldViewPr snapToGrid="0" snapToObjects="1">
      <p:cViewPr varScale="1">
        <p:scale>
          <a:sx n="114" d="100"/>
          <a:sy n="114" d="100"/>
        </p:scale>
        <p:origin x="39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4BEAA2-3E48-43DF-BC3C-DF47C47E5C73}" type="doc">
      <dgm:prSet loTypeId="urn:microsoft.com/office/officeart/2005/8/layout/cycle1" loCatId="cycle" qsTypeId="urn:microsoft.com/office/officeart/2005/8/quickstyle/simple1" qsCatId="simple" csTypeId="urn:microsoft.com/office/officeart/2005/8/colors/colorful1" csCatId="colorful" phldr="1"/>
      <dgm:spPr/>
      <dgm:t>
        <a:bodyPr/>
        <a:lstStyle/>
        <a:p>
          <a:endParaRPr lang="en-US"/>
        </a:p>
      </dgm:t>
    </dgm:pt>
    <dgm:pt modelId="{ED057141-3F68-439B-8C07-6BB857B4252D}">
      <dgm:prSet phldrT="[Text]" custT="1"/>
      <dgm:spPr>
        <a:xfrm>
          <a:off x="1476166" y="203386"/>
          <a:ext cx="623371" cy="291855"/>
        </a:xfrm>
      </dgm:spPr>
      <dgm:t>
        <a:bodyPr/>
        <a:lstStyle/>
        <a:p>
          <a:r>
            <a:rPr lang="en-US" sz="1600" dirty="0">
              <a:latin typeface="Gill Sans MT" panose="020B0502020104020203" pitchFamily="34" charset="77"/>
              <a:ea typeface="+mn-ea"/>
              <a:cs typeface="+mn-cs"/>
            </a:rPr>
            <a:t>Lovers/Young Adults in relationships</a:t>
          </a:r>
        </a:p>
      </dgm:t>
    </dgm:pt>
    <dgm:pt modelId="{719B799A-6F20-42B8-8C95-AED840E37759}" type="parTrans" cxnId="{72CB212C-995D-4757-B7B9-965BF15ED63A}">
      <dgm:prSet/>
      <dgm:spPr/>
      <dgm:t>
        <a:bodyPr/>
        <a:lstStyle/>
        <a:p>
          <a:endParaRPr lang="en-US"/>
        </a:p>
      </dgm:t>
    </dgm:pt>
    <dgm:pt modelId="{9E70E3AC-D65E-45CC-8D7E-12BDF9358057}" type="sibTrans" cxnId="{72CB212C-995D-4757-B7B9-965BF15ED63A}">
      <dgm:prSet/>
      <dgm:spPr>
        <a:xfrm>
          <a:off x="386098" y="261"/>
          <a:ext cx="1750807" cy="1750807"/>
        </a:xfrm>
      </dgm:spPr>
      <dgm:t>
        <a:bodyPr/>
        <a:lstStyle/>
        <a:p>
          <a:endParaRPr lang="en-US"/>
        </a:p>
      </dgm:t>
    </dgm:pt>
    <dgm:pt modelId="{1FD101E4-707A-4BE0-9189-6D3C9FAB341F}">
      <dgm:prSet phldrT="[Text]" custT="1"/>
      <dgm:spPr>
        <a:xfrm>
          <a:off x="1268608" y="1264848"/>
          <a:ext cx="1038487" cy="274333"/>
        </a:xfrm>
      </dgm:spPr>
      <dgm:t>
        <a:bodyPr/>
        <a:lstStyle/>
        <a:p>
          <a:r>
            <a:rPr lang="en-US" sz="1600" dirty="0">
              <a:latin typeface="Gill Sans MT" panose="020B0502020104020203" pitchFamily="34" charset="77"/>
              <a:ea typeface="+mn-ea"/>
              <a:cs typeface="+mn-cs"/>
            </a:rPr>
            <a:t>Pregnant Couple</a:t>
          </a:r>
        </a:p>
      </dgm:t>
    </dgm:pt>
    <dgm:pt modelId="{8B13EBED-6EFF-4759-BD85-BF7BF2D434FE}" type="parTrans" cxnId="{12F36A1C-3404-4FF2-8182-DA3EE0B0777C}">
      <dgm:prSet/>
      <dgm:spPr/>
      <dgm:t>
        <a:bodyPr/>
        <a:lstStyle/>
        <a:p>
          <a:endParaRPr lang="en-US"/>
        </a:p>
      </dgm:t>
    </dgm:pt>
    <dgm:pt modelId="{0CF93D4B-77C0-4E34-AEC1-20E55ECBE9A9}" type="sibTrans" cxnId="{12F36A1C-3404-4FF2-8182-DA3EE0B0777C}">
      <dgm:prSet/>
      <dgm:spPr>
        <a:xfrm>
          <a:off x="386098" y="261"/>
          <a:ext cx="1750807" cy="1750807"/>
        </a:xfrm>
      </dgm:spPr>
      <dgm:t>
        <a:bodyPr/>
        <a:lstStyle/>
        <a:p>
          <a:endParaRPr lang="en-US"/>
        </a:p>
      </dgm:t>
    </dgm:pt>
    <dgm:pt modelId="{9ED5AB98-5533-413A-8324-241193817C57}">
      <dgm:prSet phldrT="[Text]" custT="1"/>
      <dgm:spPr>
        <a:xfrm>
          <a:off x="377652" y="1244091"/>
          <a:ext cx="714997" cy="315847"/>
        </a:xfrm>
      </dgm:spPr>
      <dgm:t>
        <a:bodyPr/>
        <a:lstStyle/>
        <a:p>
          <a:r>
            <a:rPr lang="en-US" sz="1600" dirty="0">
              <a:latin typeface="Gill Sans MT" panose="020B0502020104020203" pitchFamily="34" charset="77"/>
              <a:ea typeface="+mn-ea"/>
              <a:cs typeface="+mn-cs"/>
            </a:rPr>
            <a:t>Caretakers of children U5 (family with children)</a:t>
          </a:r>
        </a:p>
      </dgm:t>
    </dgm:pt>
    <dgm:pt modelId="{B7884A15-0100-4E22-B07A-470A00D18DEB}" type="parTrans" cxnId="{ABF0BDEE-5EEC-47EB-902B-ECA8908801C0}">
      <dgm:prSet/>
      <dgm:spPr/>
      <dgm:t>
        <a:bodyPr/>
        <a:lstStyle/>
        <a:p>
          <a:endParaRPr lang="en-US"/>
        </a:p>
      </dgm:t>
    </dgm:pt>
    <dgm:pt modelId="{528A9EC0-3A9A-49A9-AE8C-B480AF0E72B5}" type="sibTrans" cxnId="{ABF0BDEE-5EEC-47EB-902B-ECA8908801C0}">
      <dgm:prSet/>
      <dgm:spPr>
        <a:xfrm>
          <a:off x="386098" y="261"/>
          <a:ext cx="1750807" cy="1750807"/>
        </a:xfrm>
      </dgm:spPr>
      <dgm:t>
        <a:bodyPr/>
        <a:lstStyle/>
        <a:p>
          <a:endParaRPr lang="en-US"/>
        </a:p>
      </dgm:t>
    </dgm:pt>
    <dgm:pt modelId="{176C7FFB-3B44-4E3F-A3B7-B70C89A10F46}">
      <dgm:prSet phldrT="[Text]" custT="1"/>
      <dgm:spPr>
        <a:xfrm>
          <a:off x="228459" y="207145"/>
          <a:ext cx="1013384" cy="284337"/>
        </a:xfrm>
      </dgm:spPr>
      <dgm:t>
        <a:bodyPr/>
        <a:lstStyle/>
        <a:p>
          <a:r>
            <a:rPr lang="en-US" sz="1600" dirty="0">
              <a:latin typeface="Gill Sans MT" panose="020B0502020104020203" pitchFamily="34" charset="77"/>
              <a:ea typeface="+mn-ea"/>
              <a:cs typeface="+mn-cs"/>
            </a:rPr>
            <a:t>Adolescents</a:t>
          </a:r>
        </a:p>
      </dgm:t>
    </dgm:pt>
    <dgm:pt modelId="{7C3BC8B8-45FD-45DD-93AF-5C57FCADB1DB}" type="parTrans" cxnId="{D5F967E0-C4F2-4FD8-A66D-DC7E533EA2F6}">
      <dgm:prSet/>
      <dgm:spPr/>
      <dgm:t>
        <a:bodyPr/>
        <a:lstStyle/>
        <a:p>
          <a:endParaRPr lang="en-US"/>
        </a:p>
      </dgm:t>
    </dgm:pt>
    <dgm:pt modelId="{BEA3E9F2-50A5-4EDE-90D0-36ECCABD118A}" type="sibTrans" cxnId="{D5F967E0-C4F2-4FD8-A66D-DC7E533EA2F6}">
      <dgm:prSet/>
      <dgm:spPr>
        <a:xfrm>
          <a:off x="386098" y="-18787"/>
          <a:ext cx="1750807" cy="1750807"/>
        </a:xfrm>
      </dgm:spPr>
      <dgm:t>
        <a:bodyPr/>
        <a:lstStyle/>
        <a:p>
          <a:endParaRPr lang="en-US"/>
        </a:p>
      </dgm:t>
    </dgm:pt>
    <dgm:pt modelId="{418BE83B-0698-4E77-8764-FE2B9A9B0553}" type="pres">
      <dgm:prSet presAssocID="{FD4BEAA2-3E48-43DF-BC3C-DF47C47E5C73}" presName="cycle" presStyleCnt="0">
        <dgm:presLayoutVars>
          <dgm:dir/>
          <dgm:resizeHandles val="exact"/>
        </dgm:presLayoutVars>
      </dgm:prSet>
      <dgm:spPr/>
    </dgm:pt>
    <dgm:pt modelId="{94B15B29-A30C-40CA-8192-E07BEF1FF0A0}" type="pres">
      <dgm:prSet presAssocID="{ED057141-3F68-439B-8C07-6BB857B4252D}" presName="dummy" presStyleCnt="0"/>
      <dgm:spPr/>
    </dgm:pt>
    <dgm:pt modelId="{51DE745A-901D-460D-98B5-22AAFCA8C92E}" type="pres">
      <dgm:prSet presAssocID="{ED057141-3F68-439B-8C07-6BB857B4252D}" presName="node" presStyleLbl="revTx" presStyleIdx="0" presStyleCnt="4" custScaleX="100500" custScaleY="47053">
        <dgm:presLayoutVars>
          <dgm:bulletEnabled val="1"/>
        </dgm:presLayoutVars>
      </dgm:prSet>
      <dgm:spPr>
        <a:prstGeom prst="rect">
          <a:avLst/>
        </a:prstGeom>
      </dgm:spPr>
    </dgm:pt>
    <dgm:pt modelId="{E61CA46B-0484-4864-8E98-9567B766FA85}" type="pres">
      <dgm:prSet presAssocID="{9E70E3AC-D65E-45CC-8D7E-12BDF9358057}" presName="sibTrans" presStyleLbl="node1" presStyleIdx="0" presStyleCnt="4"/>
      <dgm:spPr>
        <a:prstGeom prst="circularArrow">
          <a:avLst>
            <a:gd name="adj1" fmla="val 6908"/>
            <a:gd name="adj2" fmla="val 465855"/>
            <a:gd name="adj3" fmla="val 1425503"/>
            <a:gd name="adj4" fmla="val 19755912"/>
            <a:gd name="adj5" fmla="val 8060"/>
          </a:avLst>
        </a:prstGeom>
      </dgm:spPr>
    </dgm:pt>
    <dgm:pt modelId="{4ADE4FA4-751F-46CE-95AF-53EF81281DC2}" type="pres">
      <dgm:prSet presAssocID="{1FD101E4-707A-4BE0-9189-6D3C9FAB341F}" presName="dummy" presStyleCnt="0"/>
      <dgm:spPr/>
    </dgm:pt>
    <dgm:pt modelId="{3A279164-7617-49F6-8ABE-D3739EE4E3E3}" type="pres">
      <dgm:prSet presAssocID="{1FD101E4-707A-4BE0-9189-6D3C9FAB341F}" presName="node" presStyleLbl="revTx" presStyleIdx="1" presStyleCnt="4" custScaleX="167425" custScaleY="44228">
        <dgm:presLayoutVars>
          <dgm:bulletEnabled val="1"/>
        </dgm:presLayoutVars>
      </dgm:prSet>
      <dgm:spPr>
        <a:prstGeom prst="rect">
          <a:avLst/>
        </a:prstGeom>
      </dgm:spPr>
    </dgm:pt>
    <dgm:pt modelId="{1A24D6A9-1693-4C4F-A897-C43C2C3DFAFE}" type="pres">
      <dgm:prSet presAssocID="{0CF93D4B-77C0-4E34-AEC1-20E55ECBE9A9}" presName="sibTrans" presStyleLbl="node1" presStyleIdx="1" presStyleCnt="4"/>
      <dgm:spPr>
        <a:prstGeom prst="circularArrow">
          <a:avLst>
            <a:gd name="adj1" fmla="val 6908"/>
            <a:gd name="adj2" fmla="val 465855"/>
            <a:gd name="adj3" fmla="val 6325022"/>
            <a:gd name="adj4" fmla="val 3782818"/>
            <a:gd name="adj5" fmla="val 8060"/>
          </a:avLst>
        </a:prstGeom>
      </dgm:spPr>
    </dgm:pt>
    <dgm:pt modelId="{3B96808A-D0EF-4A03-BAA5-74BD94773E87}" type="pres">
      <dgm:prSet presAssocID="{9ED5AB98-5533-413A-8324-241193817C57}" presName="dummy" presStyleCnt="0"/>
      <dgm:spPr/>
    </dgm:pt>
    <dgm:pt modelId="{2A758D76-3DA1-4966-9224-9CF22B2CBFC4}" type="pres">
      <dgm:prSet presAssocID="{9ED5AB98-5533-413A-8324-241193817C57}" presName="node" presStyleLbl="revTx" presStyleIdx="2" presStyleCnt="4" custScaleX="171764" custScaleY="50921">
        <dgm:presLayoutVars>
          <dgm:bulletEnabled val="1"/>
        </dgm:presLayoutVars>
      </dgm:prSet>
      <dgm:spPr>
        <a:prstGeom prst="rect">
          <a:avLst/>
        </a:prstGeom>
      </dgm:spPr>
    </dgm:pt>
    <dgm:pt modelId="{C799CFED-1222-4D64-889B-9846C8416686}" type="pres">
      <dgm:prSet presAssocID="{528A9EC0-3A9A-49A9-AE8C-B480AF0E72B5}" presName="sibTrans" presStyleLbl="node1" presStyleIdx="2" presStyleCnt="4"/>
      <dgm:spPr>
        <a:prstGeom prst="circularArrow">
          <a:avLst>
            <a:gd name="adj1" fmla="val 6908"/>
            <a:gd name="adj2" fmla="val 465855"/>
            <a:gd name="adj3" fmla="val 12198465"/>
            <a:gd name="adj4" fmla="val 9020015"/>
            <a:gd name="adj5" fmla="val 8060"/>
          </a:avLst>
        </a:prstGeom>
      </dgm:spPr>
    </dgm:pt>
    <dgm:pt modelId="{49DF4EC3-9915-4ABF-8786-268584345584}" type="pres">
      <dgm:prSet presAssocID="{176C7FFB-3B44-4E3F-A3B7-B70C89A10F46}" presName="dummy" presStyleCnt="0"/>
      <dgm:spPr/>
    </dgm:pt>
    <dgm:pt modelId="{1532F0C1-9824-43C3-A041-DCC7B96E41DE}" type="pres">
      <dgm:prSet presAssocID="{176C7FFB-3B44-4E3F-A3B7-B70C89A10F46}" presName="node" presStyleLbl="revTx" presStyleIdx="3" presStyleCnt="4" custScaleX="163378" custScaleY="45841">
        <dgm:presLayoutVars>
          <dgm:bulletEnabled val="1"/>
        </dgm:presLayoutVars>
      </dgm:prSet>
      <dgm:spPr>
        <a:prstGeom prst="rect">
          <a:avLst/>
        </a:prstGeom>
      </dgm:spPr>
    </dgm:pt>
    <dgm:pt modelId="{8645CCD8-46D4-4DD8-8EB2-1EB3AD05DE4D}" type="pres">
      <dgm:prSet presAssocID="{BEA3E9F2-50A5-4EDE-90D0-36ECCABD118A}" presName="sibTrans" presStyleLbl="node1" presStyleIdx="3" presStyleCnt="4" custLinFactNeighborY="-1088"/>
      <dgm:spPr>
        <a:prstGeom prst="circularArrow">
          <a:avLst>
            <a:gd name="adj1" fmla="val 6908"/>
            <a:gd name="adj2" fmla="val 465855"/>
            <a:gd name="adj3" fmla="val 17259642"/>
            <a:gd name="adj4" fmla="val 14634556"/>
            <a:gd name="adj5" fmla="val 8060"/>
          </a:avLst>
        </a:prstGeom>
      </dgm:spPr>
    </dgm:pt>
  </dgm:ptLst>
  <dgm:cxnLst>
    <dgm:cxn modelId="{2172C503-AE04-4402-9101-31B4DDA07448}" type="presOf" srcId="{BEA3E9F2-50A5-4EDE-90D0-36ECCABD118A}" destId="{8645CCD8-46D4-4DD8-8EB2-1EB3AD05DE4D}" srcOrd="0" destOrd="0" presId="urn:microsoft.com/office/officeart/2005/8/layout/cycle1"/>
    <dgm:cxn modelId="{6DA5C00D-9633-46FA-AC31-EFDB93F55A80}" type="presOf" srcId="{0CF93D4B-77C0-4E34-AEC1-20E55ECBE9A9}" destId="{1A24D6A9-1693-4C4F-A897-C43C2C3DFAFE}" srcOrd="0" destOrd="0" presId="urn:microsoft.com/office/officeart/2005/8/layout/cycle1"/>
    <dgm:cxn modelId="{044D9112-511A-47B4-AAEF-8E32C968D7E7}" type="presOf" srcId="{1FD101E4-707A-4BE0-9189-6D3C9FAB341F}" destId="{3A279164-7617-49F6-8ABE-D3739EE4E3E3}" srcOrd="0" destOrd="0" presId="urn:microsoft.com/office/officeart/2005/8/layout/cycle1"/>
    <dgm:cxn modelId="{12F36A1C-3404-4FF2-8182-DA3EE0B0777C}" srcId="{FD4BEAA2-3E48-43DF-BC3C-DF47C47E5C73}" destId="{1FD101E4-707A-4BE0-9189-6D3C9FAB341F}" srcOrd="1" destOrd="0" parTransId="{8B13EBED-6EFF-4759-BD85-BF7BF2D434FE}" sibTransId="{0CF93D4B-77C0-4E34-AEC1-20E55ECBE9A9}"/>
    <dgm:cxn modelId="{72CB212C-995D-4757-B7B9-965BF15ED63A}" srcId="{FD4BEAA2-3E48-43DF-BC3C-DF47C47E5C73}" destId="{ED057141-3F68-439B-8C07-6BB857B4252D}" srcOrd="0" destOrd="0" parTransId="{719B799A-6F20-42B8-8C95-AED840E37759}" sibTransId="{9E70E3AC-D65E-45CC-8D7E-12BDF9358057}"/>
    <dgm:cxn modelId="{3F504C77-F9E0-43D5-86C0-11B59FBCAB61}" type="presOf" srcId="{9ED5AB98-5533-413A-8324-241193817C57}" destId="{2A758D76-3DA1-4966-9224-9CF22B2CBFC4}" srcOrd="0" destOrd="0" presId="urn:microsoft.com/office/officeart/2005/8/layout/cycle1"/>
    <dgm:cxn modelId="{EB309084-43A4-4D1A-AE42-43AE183A84FB}" type="presOf" srcId="{528A9EC0-3A9A-49A9-AE8C-B480AF0E72B5}" destId="{C799CFED-1222-4D64-889B-9846C8416686}" srcOrd="0" destOrd="0" presId="urn:microsoft.com/office/officeart/2005/8/layout/cycle1"/>
    <dgm:cxn modelId="{A9BA46C6-05AA-4E8F-8240-01A6CEED14E6}" type="presOf" srcId="{9E70E3AC-D65E-45CC-8D7E-12BDF9358057}" destId="{E61CA46B-0484-4864-8E98-9567B766FA85}" srcOrd="0" destOrd="0" presId="urn:microsoft.com/office/officeart/2005/8/layout/cycle1"/>
    <dgm:cxn modelId="{18A974C8-BF52-47B6-9F9F-528E48350299}" type="presOf" srcId="{ED057141-3F68-439B-8C07-6BB857B4252D}" destId="{51DE745A-901D-460D-98B5-22AAFCA8C92E}" srcOrd="0" destOrd="0" presId="urn:microsoft.com/office/officeart/2005/8/layout/cycle1"/>
    <dgm:cxn modelId="{D5F967E0-C4F2-4FD8-A66D-DC7E533EA2F6}" srcId="{FD4BEAA2-3E48-43DF-BC3C-DF47C47E5C73}" destId="{176C7FFB-3B44-4E3F-A3B7-B70C89A10F46}" srcOrd="3" destOrd="0" parTransId="{7C3BC8B8-45FD-45DD-93AF-5C57FCADB1DB}" sibTransId="{BEA3E9F2-50A5-4EDE-90D0-36ECCABD118A}"/>
    <dgm:cxn modelId="{697621E4-8F42-405F-8BA5-892418889F26}" type="presOf" srcId="{FD4BEAA2-3E48-43DF-BC3C-DF47C47E5C73}" destId="{418BE83B-0698-4E77-8764-FE2B9A9B0553}" srcOrd="0" destOrd="0" presId="urn:microsoft.com/office/officeart/2005/8/layout/cycle1"/>
    <dgm:cxn modelId="{ABF0BDEE-5EEC-47EB-902B-ECA8908801C0}" srcId="{FD4BEAA2-3E48-43DF-BC3C-DF47C47E5C73}" destId="{9ED5AB98-5533-413A-8324-241193817C57}" srcOrd="2" destOrd="0" parTransId="{B7884A15-0100-4E22-B07A-470A00D18DEB}" sibTransId="{528A9EC0-3A9A-49A9-AE8C-B480AF0E72B5}"/>
    <dgm:cxn modelId="{C0D889FD-188B-4939-8891-C5B2A1292387}" type="presOf" srcId="{176C7FFB-3B44-4E3F-A3B7-B70C89A10F46}" destId="{1532F0C1-9824-43C3-A041-DCC7B96E41DE}" srcOrd="0" destOrd="0" presId="urn:microsoft.com/office/officeart/2005/8/layout/cycle1"/>
    <dgm:cxn modelId="{010F8B25-26F2-4568-A746-2C921EC6B584}" type="presParOf" srcId="{418BE83B-0698-4E77-8764-FE2B9A9B0553}" destId="{94B15B29-A30C-40CA-8192-E07BEF1FF0A0}" srcOrd="0" destOrd="0" presId="urn:microsoft.com/office/officeart/2005/8/layout/cycle1"/>
    <dgm:cxn modelId="{B5E6C1E0-F85F-405D-82D0-236F10AC5CA9}" type="presParOf" srcId="{418BE83B-0698-4E77-8764-FE2B9A9B0553}" destId="{51DE745A-901D-460D-98B5-22AAFCA8C92E}" srcOrd="1" destOrd="0" presId="urn:microsoft.com/office/officeart/2005/8/layout/cycle1"/>
    <dgm:cxn modelId="{F6ECAC3B-B984-4610-BEC8-908DC6A360C8}" type="presParOf" srcId="{418BE83B-0698-4E77-8764-FE2B9A9B0553}" destId="{E61CA46B-0484-4864-8E98-9567B766FA85}" srcOrd="2" destOrd="0" presId="urn:microsoft.com/office/officeart/2005/8/layout/cycle1"/>
    <dgm:cxn modelId="{785351D9-76A9-4B10-9F97-48FA73514AA7}" type="presParOf" srcId="{418BE83B-0698-4E77-8764-FE2B9A9B0553}" destId="{4ADE4FA4-751F-46CE-95AF-53EF81281DC2}" srcOrd="3" destOrd="0" presId="urn:microsoft.com/office/officeart/2005/8/layout/cycle1"/>
    <dgm:cxn modelId="{67C650D0-1A8D-436E-BCF2-6BFF5E9B3582}" type="presParOf" srcId="{418BE83B-0698-4E77-8764-FE2B9A9B0553}" destId="{3A279164-7617-49F6-8ABE-D3739EE4E3E3}" srcOrd="4" destOrd="0" presId="urn:microsoft.com/office/officeart/2005/8/layout/cycle1"/>
    <dgm:cxn modelId="{B581266E-0266-4570-9E8D-215425FB2D84}" type="presParOf" srcId="{418BE83B-0698-4E77-8764-FE2B9A9B0553}" destId="{1A24D6A9-1693-4C4F-A897-C43C2C3DFAFE}" srcOrd="5" destOrd="0" presId="urn:microsoft.com/office/officeart/2005/8/layout/cycle1"/>
    <dgm:cxn modelId="{3726AF85-BA71-410E-A085-A452D5D9D18E}" type="presParOf" srcId="{418BE83B-0698-4E77-8764-FE2B9A9B0553}" destId="{3B96808A-D0EF-4A03-BAA5-74BD94773E87}" srcOrd="6" destOrd="0" presId="urn:microsoft.com/office/officeart/2005/8/layout/cycle1"/>
    <dgm:cxn modelId="{EF2501C5-8EE6-4FE0-92C6-30F569454948}" type="presParOf" srcId="{418BE83B-0698-4E77-8764-FE2B9A9B0553}" destId="{2A758D76-3DA1-4966-9224-9CF22B2CBFC4}" srcOrd="7" destOrd="0" presId="urn:microsoft.com/office/officeart/2005/8/layout/cycle1"/>
    <dgm:cxn modelId="{760C5C31-F729-4C9E-AE4F-27D6E3662245}" type="presParOf" srcId="{418BE83B-0698-4E77-8764-FE2B9A9B0553}" destId="{C799CFED-1222-4D64-889B-9846C8416686}" srcOrd="8" destOrd="0" presId="urn:microsoft.com/office/officeart/2005/8/layout/cycle1"/>
    <dgm:cxn modelId="{DAB7DC52-18E5-4DE7-9203-6CA80F9484D6}" type="presParOf" srcId="{418BE83B-0698-4E77-8764-FE2B9A9B0553}" destId="{49DF4EC3-9915-4ABF-8786-268584345584}" srcOrd="9" destOrd="0" presId="urn:microsoft.com/office/officeart/2005/8/layout/cycle1"/>
    <dgm:cxn modelId="{3903D081-FD15-46CE-981E-F7A37CFE0DBB}" type="presParOf" srcId="{418BE83B-0698-4E77-8764-FE2B9A9B0553}" destId="{1532F0C1-9824-43C3-A041-DCC7B96E41DE}" srcOrd="10" destOrd="0" presId="urn:microsoft.com/office/officeart/2005/8/layout/cycle1"/>
    <dgm:cxn modelId="{DF4613C7-336C-42DF-98DE-6D5E23B7FFBD}" type="presParOf" srcId="{418BE83B-0698-4E77-8764-FE2B9A9B0553}" destId="{8645CCD8-46D4-4DD8-8EB2-1EB3AD05DE4D}"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E663E49-FC5F-4CB4-85B7-E9EC4484E3C3}" type="doc">
      <dgm:prSet loTypeId="urn:microsoft.com/office/officeart/2005/8/layout/hierarchy1" loCatId="hierarchy" qsTypeId="urn:microsoft.com/office/officeart/2005/8/quickstyle/simple1" qsCatId="simple" csTypeId="urn:microsoft.com/office/officeart/2005/8/colors/accent2_2" csCatId="accent2"/>
      <dgm:spPr/>
      <dgm:t>
        <a:bodyPr/>
        <a:lstStyle/>
        <a:p>
          <a:endParaRPr lang="en-US"/>
        </a:p>
      </dgm:t>
    </dgm:pt>
    <dgm:pt modelId="{E800B50D-36C8-4119-92C1-7927B5354ACF}">
      <dgm:prSet/>
      <dgm:spPr/>
      <dgm:t>
        <a:bodyPr/>
        <a:lstStyle/>
        <a:p>
          <a:r>
            <a:rPr lang="en-US" dirty="0">
              <a:latin typeface="Gill Sans MT" panose="020B0502020104020203" pitchFamily="34" charset="77"/>
            </a:rPr>
            <a:t>If you prioritize the health of you family, you will spend less on medical bills.</a:t>
          </a:r>
        </a:p>
      </dgm:t>
    </dgm:pt>
    <dgm:pt modelId="{D95AA620-29DD-459E-AE7B-01EC5FC5C440}" type="parTrans" cxnId="{2E7DA9C8-FFA6-4550-9655-BC0136AB1490}">
      <dgm:prSet/>
      <dgm:spPr/>
      <dgm:t>
        <a:bodyPr/>
        <a:lstStyle/>
        <a:p>
          <a:endParaRPr lang="en-US"/>
        </a:p>
      </dgm:t>
    </dgm:pt>
    <dgm:pt modelId="{2C30788B-6FB2-4B00-A2CF-3D28832F7BA3}" type="sibTrans" cxnId="{2E7DA9C8-FFA6-4550-9655-BC0136AB1490}">
      <dgm:prSet/>
      <dgm:spPr/>
      <dgm:t>
        <a:bodyPr/>
        <a:lstStyle/>
        <a:p>
          <a:endParaRPr lang="en-US"/>
        </a:p>
      </dgm:t>
    </dgm:pt>
    <dgm:pt modelId="{D755D232-5A4A-4B32-B87C-D7007A1BD73D}">
      <dgm:prSet/>
      <dgm:spPr/>
      <dgm:t>
        <a:bodyPr/>
        <a:lstStyle/>
        <a:p>
          <a:r>
            <a:rPr lang="en-US" dirty="0">
              <a:latin typeface="Gill Sans MT" panose="020B0502020104020203" pitchFamily="34" charset="77"/>
            </a:rPr>
            <a:t>If you space your births, you will give your baby enough love and care and have enough time to care for your self.</a:t>
          </a:r>
        </a:p>
      </dgm:t>
    </dgm:pt>
    <dgm:pt modelId="{E07EFF4C-1323-4698-B8D8-CA0718293B13}" type="parTrans" cxnId="{495BA121-64A7-480D-B88C-994910A69F4F}">
      <dgm:prSet/>
      <dgm:spPr/>
      <dgm:t>
        <a:bodyPr/>
        <a:lstStyle/>
        <a:p>
          <a:endParaRPr lang="en-US"/>
        </a:p>
      </dgm:t>
    </dgm:pt>
    <dgm:pt modelId="{61C5729A-153C-444D-B517-279B40CBDD37}" type="sibTrans" cxnId="{495BA121-64A7-480D-B88C-994910A69F4F}">
      <dgm:prSet/>
      <dgm:spPr/>
      <dgm:t>
        <a:bodyPr/>
        <a:lstStyle/>
        <a:p>
          <a:endParaRPr lang="en-US"/>
        </a:p>
      </dgm:t>
    </dgm:pt>
    <dgm:pt modelId="{8B5331DD-1033-6443-AA9D-7CC1A8A9CAC4}" type="pres">
      <dgm:prSet presAssocID="{1E663E49-FC5F-4CB4-85B7-E9EC4484E3C3}" presName="hierChild1" presStyleCnt="0">
        <dgm:presLayoutVars>
          <dgm:chPref val="1"/>
          <dgm:dir/>
          <dgm:animOne val="branch"/>
          <dgm:animLvl val="lvl"/>
          <dgm:resizeHandles/>
        </dgm:presLayoutVars>
      </dgm:prSet>
      <dgm:spPr/>
    </dgm:pt>
    <dgm:pt modelId="{0AB30418-A7A3-004A-B267-6AF193DC7C33}" type="pres">
      <dgm:prSet presAssocID="{E800B50D-36C8-4119-92C1-7927B5354ACF}" presName="hierRoot1" presStyleCnt="0"/>
      <dgm:spPr/>
    </dgm:pt>
    <dgm:pt modelId="{972B7C48-BE7A-E046-8416-66FE5AC40726}" type="pres">
      <dgm:prSet presAssocID="{E800B50D-36C8-4119-92C1-7927B5354ACF}" presName="composite" presStyleCnt="0"/>
      <dgm:spPr/>
    </dgm:pt>
    <dgm:pt modelId="{276EE2C7-2A95-BD49-99EB-9990020A0375}" type="pres">
      <dgm:prSet presAssocID="{E800B50D-36C8-4119-92C1-7927B5354ACF}" presName="background" presStyleLbl="node0" presStyleIdx="0" presStyleCnt="2"/>
      <dgm:spPr/>
    </dgm:pt>
    <dgm:pt modelId="{AEA9417F-1963-9F46-A3C2-04253CB22537}" type="pres">
      <dgm:prSet presAssocID="{E800B50D-36C8-4119-92C1-7927B5354ACF}" presName="text" presStyleLbl="fgAcc0" presStyleIdx="0" presStyleCnt="2">
        <dgm:presLayoutVars>
          <dgm:chPref val="3"/>
        </dgm:presLayoutVars>
      </dgm:prSet>
      <dgm:spPr/>
    </dgm:pt>
    <dgm:pt modelId="{7008BF56-4FC8-5941-B585-7FA0023A11BD}" type="pres">
      <dgm:prSet presAssocID="{E800B50D-36C8-4119-92C1-7927B5354ACF}" presName="hierChild2" presStyleCnt="0"/>
      <dgm:spPr/>
    </dgm:pt>
    <dgm:pt modelId="{E1E23CA2-153C-994A-A25E-B2D079F0ED43}" type="pres">
      <dgm:prSet presAssocID="{D755D232-5A4A-4B32-B87C-D7007A1BD73D}" presName="hierRoot1" presStyleCnt="0"/>
      <dgm:spPr/>
    </dgm:pt>
    <dgm:pt modelId="{B7AF6BB6-6A1B-2C4C-86B0-ECA289E1363D}" type="pres">
      <dgm:prSet presAssocID="{D755D232-5A4A-4B32-B87C-D7007A1BD73D}" presName="composite" presStyleCnt="0"/>
      <dgm:spPr/>
    </dgm:pt>
    <dgm:pt modelId="{078675A5-4892-2346-85BA-51522B9097E6}" type="pres">
      <dgm:prSet presAssocID="{D755D232-5A4A-4B32-B87C-D7007A1BD73D}" presName="background" presStyleLbl="node0" presStyleIdx="1" presStyleCnt="2"/>
      <dgm:spPr/>
    </dgm:pt>
    <dgm:pt modelId="{4E940E29-845F-934A-9397-14B1BE566DCF}" type="pres">
      <dgm:prSet presAssocID="{D755D232-5A4A-4B32-B87C-D7007A1BD73D}" presName="text" presStyleLbl="fgAcc0" presStyleIdx="1" presStyleCnt="2">
        <dgm:presLayoutVars>
          <dgm:chPref val="3"/>
        </dgm:presLayoutVars>
      </dgm:prSet>
      <dgm:spPr/>
    </dgm:pt>
    <dgm:pt modelId="{0A994421-5CC1-8A44-BFDA-8417C871E21B}" type="pres">
      <dgm:prSet presAssocID="{D755D232-5A4A-4B32-B87C-D7007A1BD73D}" presName="hierChild2" presStyleCnt="0"/>
      <dgm:spPr/>
    </dgm:pt>
  </dgm:ptLst>
  <dgm:cxnLst>
    <dgm:cxn modelId="{495BA121-64A7-480D-B88C-994910A69F4F}" srcId="{1E663E49-FC5F-4CB4-85B7-E9EC4484E3C3}" destId="{D755D232-5A4A-4B32-B87C-D7007A1BD73D}" srcOrd="1" destOrd="0" parTransId="{E07EFF4C-1323-4698-B8D8-CA0718293B13}" sibTransId="{61C5729A-153C-444D-B517-279B40CBDD37}"/>
    <dgm:cxn modelId="{032E317D-BF64-E64D-8C37-457966DA1E23}" type="presOf" srcId="{E800B50D-36C8-4119-92C1-7927B5354ACF}" destId="{AEA9417F-1963-9F46-A3C2-04253CB22537}" srcOrd="0" destOrd="0" presId="urn:microsoft.com/office/officeart/2005/8/layout/hierarchy1"/>
    <dgm:cxn modelId="{2E7DA9C8-FFA6-4550-9655-BC0136AB1490}" srcId="{1E663E49-FC5F-4CB4-85B7-E9EC4484E3C3}" destId="{E800B50D-36C8-4119-92C1-7927B5354ACF}" srcOrd="0" destOrd="0" parTransId="{D95AA620-29DD-459E-AE7B-01EC5FC5C440}" sibTransId="{2C30788B-6FB2-4B00-A2CF-3D28832F7BA3}"/>
    <dgm:cxn modelId="{8857C5E2-461F-AF4F-AE68-A2E66191A65E}" type="presOf" srcId="{1E663E49-FC5F-4CB4-85B7-E9EC4484E3C3}" destId="{8B5331DD-1033-6443-AA9D-7CC1A8A9CAC4}" srcOrd="0" destOrd="0" presId="urn:microsoft.com/office/officeart/2005/8/layout/hierarchy1"/>
    <dgm:cxn modelId="{50C096E7-49C1-CB47-A765-FDA2DDF6987E}" type="presOf" srcId="{D755D232-5A4A-4B32-B87C-D7007A1BD73D}" destId="{4E940E29-845F-934A-9397-14B1BE566DCF}" srcOrd="0" destOrd="0" presId="urn:microsoft.com/office/officeart/2005/8/layout/hierarchy1"/>
    <dgm:cxn modelId="{F07EA584-9DAF-1644-A0BA-35912E580022}" type="presParOf" srcId="{8B5331DD-1033-6443-AA9D-7CC1A8A9CAC4}" destId="{0AB30418-A7A3-004A-B267-6AF193DC7C33}" srcOrd="0" destOrd="0" presId="urn:microsoft.com/office/officeart/2005/8/layout/hierarchy1"/>
    <dgm:cxn modelId="{FB4C09BE-E6AB-6545-9EC2-9C15A91E19A3}" type="presParOf" srcId="{0AB30418-A7A3-004A-B267-6AF193DC7C33}" destId="{972B7C48-BE7A-E046-8416-66FE5AC40726}" srcOrd="0" destOrd="0" presId="urn:microsoft.com/office/officeart/2005/8/layout/hierarchy1"/>
    <dgm:cxn modelId="{CECFF97B-BCDA-EC4E-AFDE-EA2412B3B6F9}" type="presParOf" srcId="{972B7C48-BE7A-E046-8416-66FE5AC40726}" destId="{276EE2C7-2A95-BD49-99EB-9990020A0375}" srcOrd="0" destOrd="0" presId="urn:microsoft.com/office/officeart/2005/8/layout/hierarchy1"/>
    <dgm:cxn modelId="{22C5B879-D579-424F-8337-A65951D21FA4}" type="presParOf" srcId="{972B7C48-BE7A-E046-8416-66FE5AC40726}" destId="{AEA9417F-1963-9F46-A3C2-04253CB22537}" srcOrd="1" destOrd="0" presId="urn:microsoft.com/office/officeart/2005/8/layout/hierarchy1"/>
    <dgm:cxn modelId="{F2EFB5E9-D2FE-1040-AAB7-606DC9CDE660}" type="presParOf" srcId="{0AB30418-A7A3-004A-B267-6AF193DC7C33}" destId="{7008BF56-4FC8-5941-B585-7FA0023A11BD}" srcOrd="1" destOrd="0" presId="urn:microsoft.com/office/officeart/2005/8/layout/hierarchy1"/>
    <dgm:cxn modelId="{37DD6791-03CC-9B49-8644-047A8E21B9FB}" type="presParOf" srcId="{8B5331DD-1033-6443-AA9D-7CC1A8A9CAC4}" destId="{E1E23CA2-153C-994A-A25E-B2D079F0ED43}" srcOrd="1" destOrd="0" presId="urn:microsoft.com/office/officeart/2005/8/layout/hierarchy1"/>
    <dgm:cxn modelId="{D9BA6DEE-2B24-C647-A8F5-E965F7504F21}" type="presParOf" srcId="{E1E23CA2-153C-994A-A25E-B2D079F0ED43}" destId="{B7AF6BB6-6A1B-2C4C-86B0-ECA289E1363D}" srcOrd="0" destOrd="0" presId="urn:microsoft.com/office/officeart/2005/8/layout/hierarchy1"/>
    <dgm:cxn modelId="{F89C79CA-AF7C-4844-868D-2A8F88C26DB5}" type="presParOf" srcId="{B7AF6BB6-6A1B-2C4C-86B0-ECA289E1363D}" destId="{078675A5-4892-2346-85BA-51522B9097E6}" srcOrd="0" destOrd="0" presId="urn:microsoft.com/office/officeart/2005/8/layout/hierarchy1"/>
    <dgm:cxn modelId="{61490F5A-7EF8-3B46-9F9A-3516C8220EA3}" type="presParOf" srcId="{B7AF6BB6-6A1B-2C4C-86B0-ECA289E1363D}" destId="{4E940E29-845F-934A-9397-14B1BE566DCF}" srcOrd="1" destOrd="0" presId="urn:microsoft.com/office/officeart/2005/8/layout/hierarchy1"/>
    <dgm:cxn modelId="{40EFB474-2218-C348-81E1-0ECB1F3DCCED}" type="presParOf" srcId="{E1E23CA2-153C-994A-A25E-B2D079F0ED43}" destId="{0A994421-5CC1-8A44-BFDA-8417C871E21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71C59A-5998-4701-AC48-88D3A409DAD0}" type="doc">
      <dgm:prSet loTypeId="urn:microsoft.com/office/officeart/2016/7/layout/HorizontalActionList" loCatId="List" qsTypeId="urn:microsoft.com/office/officeart/2005/8/quickstyle/simple2" qsCatId="simple" csTypeId="urn:microsoft.com/office/officeart/2005/8/colors/colorful2" csCatId="colorful" phldr="1"/>
      <dgm:spPr/>
      <dgm:t>
        <a:bodyPr/>
        <a:lstStyle/>
        <a:p>
          <a:endParaRPr lang="en-US"/>
        </a:p>
      </dgm:t>
    </dgm:pt>
    <dgm:pt modelId="{3DC3C8D5-8CDC-4C15-97F3-92688B4F8F95}">
      <dgm:prSet/>
      <dgm:spPr/>
      <dgm:t>
        <a:bodyPr/>
        <a:lstStyle/>
        <a:p>
          <a:r>
            <a:rPr lang="en-US" b="1" dirty="0"/>
            <a:t>Develop</a:t>
          </a:r>
        </a:p>
      </dgm:t>
    </dgm:pt>
    <dgm:pt modelId="{1B1ADD4F-A281-489A-AC5D-BEC929A679FA}" type="parTrans" cxnId="{CA93056B-ECE4-47F2-A267-3C566697454D}">
      <dgm:prSet/>
      <dgm:spPr/>
      <dgm:t>
        <a:bodyPr/>
        <a:lstStyle/>
        <a:p>
          <a:endParaRPr lang="en-US"/>
        </a:p>
      </dgm:t>
    </dgm:pt>
    <dgm:pt modelId="{C6D27826-E886-4C8A-805A-5816F3CC8713}" type="sibTrans" cxnId="{CA93056B-ECE4-47F2-A267-3C566697454D}">
      <dgm:prSet/>
      <dgm:spPr/>
      <dgm:t>
        <a:bodyPr/>
        <a:lstStyle/>
        <a:p>
          <a:endParaRPr lang="en-US"/>
        </a:p>
      </dgm:t>
    </dgm:pt>
    <dgm:pt modelId="{D18D3268-6B4C-43CF-864B-3327661BA158}">
      <dgm:prSet custT="1"/>
      <dgm:spPr/>
      <dgm:t>
        <a:bodyPr/>
        <a:lstStyle/>
        <a:p>
          <a:r>
            <a:rPr lang="en-US" sz="2000" dirty="0">
              <a:latin typeface="Gill Sans MT" panose="020B0502020104020203" pitchFamily="34" charset="77"/>
            </a:rPr>
            <a:t>Develop a male involvement strategy that is based on economic </a:t>
          </a:r>
          <a:r>
            <a:rPr lang="en-US" sz="2000">
              <a:latin typeface="Gill Sans MT" panose="020B0502020104020203" pitchFamily="34" charset="77"/>
            </a:rPr>
            <a:t>incentives (</a:t>
          </a:r>
          <a:r>
            <a:rPr lang="en-US" sz="2000" dirty="0">
              <a:latin typeface="Gill Sans MT" panose="020B0502020104020203" pitchFamily="34" charset="77"/>
            </a:rPr>
            <a:t>e.g., better health of the pregnant wife and baby saves money for the man and the household). </a:t>
          </a:r>
        </a:p>
      </dgm:t>
    </dgm:pt>
    <dgm:pt modelId="{FBFDB000-F0E8-4645-9B99-9E0190E60FB4}" type="parTrans" cxnId="{E4C04905-D5B8-429C-9EA5-92182A0897DA}">
      <dgm:prSet/>
      <dgm:spPr/>
      <dgm:t>
        <a:bodyPr/>
        <a:lstStyle/>
        <a:p>
          <a:endParaRPr lang="en-US"/>
        </a:p>
      </dgm:t>
    </dgm:pt>
    <dgm:pt modelId="{7CC4382D-ED23-4081-BA4D-5F2549B21C63}" type="sibTrans" cxnId="{E4C04905-D5B8-429C-9EA5-92182A0897DA}">
      <dgm:prSet/>
      <dgm:spPr/>
      <dgm:t>
        <a:bodyPr/>
        <a:lstStyle/>
        <a:p>
          <a:endParaRPr lang="en-US"/>
        </a:p>
      </dgm:t>
    </dgm:pt>
    <dgm:pt modelId="{433C7C43-51DD-4168-A86F-D8EFA52CC2CA}">
      <dgm:prSet/>
      <dgm:spPr/>
      <dgm:t>
        <a:bodyPr/>
        <a:lstStyle/>
        <a:p>
          <a:r>
            <a:rPr lang="en-US" b="1" dirty="0"/>
            <a:t>Leverage</a:t>
          </a:r>
        </a:p>
      </dgm:t>
    </dgm:pt>
    <dgm:pt modelId="{7F891890-2F78-4378-A328-6EB2F21CAEA8}" type="parTrans" cxnId="{1AB19D86-61A0-4E8E-8D02-71ACDF13B2F5}">
      <dgm:prSet/>
      <dgm:spPr/>
      <dgm:t>
        <a:bodyPr/>
        <a:lstStyle/>
        <a:p>
          <a:endParaRPr lang="en-US"/>
        </a:p>
      </dgm:t>
    </dgm:pt>
    <dgm:pt modelId="{44E3307F-CE5E-4D0B-BFD1-F73322D13AF5}" type="sibTrans" cxnId="{1AB19D86-61A0-4E8E-8D02-71ACDF13B2F5}">
      <dgm:prSet/>
      <dgm:spPr/>
      <dgm:t>
        <a:bodyPr/>
        <a:lstStyle/>
        <a:p>
          <a:endParaRPr lang="en-US"/>
        </a:p>
      </dgm:t>
    </dgm:pt>
    <dgm:pt modelId="{B0755592-400C-4F01-B11C-EA0B93C8C030}">
      <dgm:prSet custT="1"/>
      <dgm:spPr/>
      <dgm:t>
        <a:bodyPr/>
        <a:lstStyle/>
        <a:p>
          <a:r>
            <a:rPr lang="en-US" sz="2000" dirty="0">
              <a:latin typeface="Gill Sans MT" panose="020B0502020104020203" pitchFamily="34" charset="77"/>
            </a:rPr>
            <a:t>Leverage other existing community driven initiatives and support networks especially those that have to do with livelihoods. </a:t>
          </a:r>
        </a:p>
      </dgm:t>
    </dgm:pt>
    <dgm:pt modelId="{61CEDC07-BCEB-43D2-9471-972018227A4F}" type="parTrans" cxnId="{55A152EC-576D-4311-9FFD-7E8CD559BC17}">
      <dgm:prSet/>
      <dgm:spPr/>
      <dgm:t>
        <a:bodyPr/>
        <a:lstStyle/>
        <a:p>
          <a:endParaRPr lang="en-US"/>
        </a:p>
      </dgm:t>
    </dgm:pt>
    <dgm:pt modelId="{81209434-580D-4FB5-909D-48FCE8E47B45}" type="sibTrans" cxnId="{55A152EC-576D-4311-9FFD-7E8CD559BC17}">
      <dgm:prSet/>
      <dgm:spPr/>
      <dgm:t>
        <a:bodyPr/>
        <a:lstStyle/>
        <a:p>
          <a:endParaRPr lang="en-US"/>
        </a:p>
      </dgm:t>
    </dgm:pt>
    <dgm:pt modelId="{D578B47A-9569-41DA-AC25-807878962268}">
      <dgm:prSet/>
      <dgm:spPr/>
      <dgm:t>
        <a:bodyPr/>
        <a:lstStyle/>
        <a:p>
          <a:r>
            <a:rPr lang="en-US" b="1" dirty="0"/>
            <a:t>Promote</a:t>
          </a:r>
        </a:p>
      </dgm:t>
    </dgm:pt>
    <dgm:pt modelId="{C2D162F6-FBBA-42FB-89C2-5262A363B1D8}" type="parTrans" cxnId="{D0F06369-5709-49CF-ABB6-BED1458A28AF}">
      <dgm:prSet/>
      <dgm:spPr/>
      <dgm:t>
        <a:bodyPr/>
        <a:lstStyle/>
        <a:p>
          <a:endParaRPr lang="en-US"/>
        </a:p>
      </dgm:t>
    </dgm:pt>
    <dgm:pt modelId="{62D758F9-964E-48AD-BDA7-EF65C720EF36}" type="sibTrans" cxnId="{D0F06369-5709-49CF-ABB6-BED1458A28AF}">
      <dgm:prSet/>
      <dgm:spPr/>
      <dgm:t>
        <a:bodyPr/>
        <a:lstStyle/>
        <a:p>
          <a:endParaRPr lang="en-US"/>
        </a:p>
      </dgm:t>
    </dgm:pt>
    <dgm:pt modelId="{153788F8-FA12-47D4-ADAD-2AE6AEEBCA8F}">
      <dgm:prSet custT="1"/>
      <dgm:spPr/>
      <dgm:t>
        <a:bodyPr/>
        <a:lstStyle/>
        <a:p>
          <a:r>
            <a:rPr lang="en-US" sz="2000" dirty="0">
              <a:latin typeface="Gill Sans MT" panose="020B0502020104020203" pitchFamily="34" charset="77"/>
            </a:rPr>
            <a:t>Promote aspirations of a happy, healthy family (ensuring that children 0-5 years are healthy, happy, and thriving). </a:t>
          </a:r>
        </a:p>
      </dgm:t>
    </dgm:pt>
    <dgm:pt modelId="{BADD9A91-F82A-4869-BD28-BC5D3226F645}" type="parTrans" cxnId="{0CA3D9AD-31FD-43B6-B81C-702E52778026}">
      <dgm:prSet/>
      <dgm:spPr/>
      <dgm:t>
        <a:bodyPr/>
        <a:lstStyle/>
        <a:p>
          <a:endParaRPr lang="en-US"/>
        </a:p>
      </dgm:t>
    </dgm:pt>
    <dgm:pt modelId="{424B20F9-8034-4D30-A51F-0CF35C41346D}" type="sibTrans" cxnId="{0CA3D9AD-31FD-43B6-B81C-702E52778026}">
      <dgm:prSet/>
      <dgm:spPr/>
      <dgm:t>
        <a:bodyPr/>
        <a:lstStyle/>
        <a:p>
          <a:endParaRPr lang="en-US"/>
        </a:p>
      </dgm:t>
    </dgm:pt>
    <dgm:pt modelId="{21E3EA01-64D5-48EE-AC5E-91554B6B2A48}">
      <dgm:prSet/>
      <dgm:spPr/>
      <dgm:t>
        <a:bodyPr/>
        <a:lstStyle/>
        <a:p>
          <a:r>
            <a:rPr lang="en-US" b="1" dirty="0"/>
            <a:t>Encourage</a:t>
          </a:r>
        </a:p>
      </dgm:t>
    </dgm:pt>
    <dgm:pt modelId="{145B8CAA-1FD3-4745-84D6-B473227F1ACF}" type="parTrans" cxnId="{D7523181-7454-4573-800B-C835E2794CAE}">
      <dgm:prSet/>
      <dgm:spPr/>
      <dgm:t>
        <a:bodyPr/>
        <a:lstStyle/>
        <a:p>
          <a:endParaRPr lang="en-US"/>
        </a:p>
      </dgm:t>
    </dgm:pt>
    <dgm:pt modelId="{1196162A-0434-4FC5-B769-A1F8160F818E}" type="sibTrans" cxnId="{D7523181-7454-4573-800B-C835E2794CAE}">
      <dgm:prSet/>
      <dgm:spPr/>
      <dgm:t>
        <a:bodyPr/>
        <a:lstStyle/>
        <a:p>
          <a:endParaRPr lang="en-US"/>
        </a:p>
      </dgm:t>
    </dgm:pt>
    <dgm:pt modelId="{2C48CF62-D49A-4F2A-9B3F-55F8E6C6AF71}">
      <dgm:prSet custT="1"/>
      <dgm:spPr/>
      <dgm:t>
        <a:bodyPr/>
        <a:lstStyle/>
        <a:p>
          <a:r>
            <a:rPr lang="en-US" sz="2000" dirty="0">
              <a:latin typeface="Gill Sans MT" panose="020B0502020104020203" pitchFamily="34" charset="77"/>
            </a:rPr>
            <a:t>Encourage inter-region lesson sharing through the experience lab.</a:t>
          </a:r>
        </a:p>
      </dgm:t>
    </dgm:pt>
    <dgm:pt modelId="{9E616F7F-7327-4A82-BCF0-793AD05CCBA1}" type="parTrans" cxnId="{001C39F5-93A7-4C71-8AA1-2853C3478F40}">
      <dgm:prSet/>
      <dgm:spPr/>
      <dgm:t>
        <a:bodyPr/>
        <a:lstStyle/>
        <a:p>
          <a:endParaRPr lang="en-US"/>
        </a:p>
      </dgm:t>
    </dgm:pt>
    <dgm:pt modelId="{4865C589-7606-4072-B223-25115D21DBBD}" type="sibTrans" cxnId="{001C39F5-93A7-4C71-8AA1-2853C3478F40}">
      <dgm:prSet/>
      <dgm:spPr/>
      <dgm:t>
        <a:bodyPr/>
        <a:lstStyle/>
        <a:p>
          <a:endParaRPr lang="en-US"/>
        </a:p>
      </dgm:t>
    </dgm:pt>
    <dgm:pt modelId="{3CDFFA49-0955-EB42-943F-B7BC3C06CD44}" type="pres">
      <dgm:prSet presAssocID="{DF71C59A-5998-4701-AC48-88D3A409DAD0}" presName="Name0" presStyleCnt="0">
        <dgm:presLayoutVars>
          <dgm:dir/>
          <dgm:animLvl val="lvl"/>
          <dgm:resizeHandles val="exact"/>
        </dgm:presLayoutVars>
      </dgm:prSet>
      <dgm:spPr/>
    </dgm:pt>
    <dgm:pt modelId="{3E5909FA-1E06-7840-9534-98EE36948E15}" type="pres">
      <dgm:prSet presAssocID="{3DC3C8D5-8CDC-4C15-97F3-92688B4F8F95}" presName="composite" presStyleCnt="0"/>
      <dgm:spPr/>
    </dgm:pt>
    <dgm:pt modelId="{2783D2C0-646D-BA45-891A-D75EBFD0C165}" type="pres">
      <dgm:prSet presAssocID="{3DC3C8D5-8CDC-4C15-97F3-92688B4F8F95}" presName="parTx" presStyleLbl="alignNode1" presStyleIdx="0" presStyleCnt="4">
        <dgm:presLayoutVars>
          <dgm:chMax val="0"/>
          <dgm:chPref val="0"/>
        </dgm:presLayoutVars>
      </dgm:prSet>
      <dgm:spPr/>
    </dgm:pt>
    <dgm:pt modelId="{17A33DAC-F498-E84E-9CEF-512EBB7DB679}" type="pres">
      <dgm:prSet presAssocID="{3DC3C8D5-8CDC-4C15-97F3-92688B4F8F95}" presName="desTx" presStyleLbl="alignAccFollowNode1" presStyleIdx="0" presStyleCnt="4">
        <dgm:presLayoutVars/>
      </dgm:prSet>
      <dgm:spPr/>
    </dgm:pt>
    <dgm:pt modelId="{283D9B77-5D93-C24E-B909-ADD523ABE684}" type="pres">
      <dgm:prSet presAssocID="{C6D27826-E886-4C8A-805A-5816F3CC8713}" presName="space" presStyleCnt="0"/>
      <dgm:spPr/>
    </dgm:pt>
    <dgm:pt modelId="{D6E4F2FD-D5F0-6E48-870B-1A1A78CC039B}" type="pres">
      <dgm:prSet presAssocID="{433C7C43-51DD-4168-A86F-D8EFA52CC2CA}" presName="composite" presStyleCnt="0"/>
      <dgm:spPr/>
    </dgm:pt>
    <dgm:pt modelId="{78B28C23-BEF8-C049-8C74-9A15EAF7E283}" type="pres">
      <dgm:prSet presAssocID="{433C7C43-51DD-4168-A86F-D8EFA52CC2CA}" presName="parTx" presStyleLbl="alignNode1" presStyleIdx="1" presStyleCnt="4">
        <dgm:presLayoutVars>
          <dgm:chMax val="0"/>
          <dgm:chPref val="0"/>
        </dgm:presLayoutVars>
      </dgm:prSet>
      <dgm:spPr/>
    </dgm:pt>
    <dgm:pt modelId="{A602C93E-64D3-DA43-B12F-EF5C270DC977}" type="pres">
      <dgm:prSet presAssocID="{433C7C43-51DD-4168-A86F-D8EFA52CC2CA}" presName="desTx" presStyleLbl="alignAccFollowNode1" presStyleIdx="1" presStyleCnt="4">
        <dgm:presLayoutVars/>
      </dgm:prSet>
      <dgm:spPr/>
    </dgm:pt>
    <dgm:pt modelId="{9E0D372A-9F54-854F-9B7E-1AACB23EFCBC}" type="pres">
      <dgm:prSet presAssocID="{44E3307F-CE5E-4D0B-BFD1-F73322D13AF5}" presName="space" presStyleCnt="0"/>
      <dgm:spPr/>
    </dgm:pt>
    <dgm:pt modelId="{7392169F-5AB6-DA40-AA41-2193DB602753}" type="pres">
      <dgm:prSet presAssocID="{D578B47A-9569-41DA-AC25-807878962268}" presName="composite" presStyleCnt="0"/>
      <dgm:spPr/>
    </dgm:pt>
    <dgm:pt modelId="{52D45D6E-ADEE-5F42-9ABC-FC2A12AC436C}" type="pres">
      <dgm:prSet presAssocID="{D578B47A-9569-41DA-AC25-807878962268}" presName="parTx" presStyleLbl="alignNode1" presStyleIdx="2" presStyleCnt="4">
        <dgm:presLayoutVars>
          <dgm:chMax val="0"/>
          <dgm:chPref val="0"/>
        </dgm:presLayoutVars>
      </dgm:prSet>
      <dgm:spPr/>
    </dgm:pt>
    <dgm:pt modelId="{11DA329F-8E9A-E449-9CEC-C8920482AC47}" type="pres">
      <dgm:prSet presAssocID="{D578B47A-9569-41DA-AC25-807878962268}" presName="desTx" presStyleLbl="alignAccFollowNode1" presStyleIdx="2" presStyleCnt="4">
        <dgm:presLayoutVars/>
      </dgm:prSet>
      <dgm:spPr/>
    </dgm:pt>
    <dgm:pt modelId="{196E88C5-42A8-8A42-AC5D-8303EF9574DA}" type="pres">
      <dgm:prSet presAssocID="{62D758F9-964E-48AD-BDA7-EF65C720EF36}" presName="space" presStyleCnt="0"/>
      <dgm:spPr/>
    </dgm:pt>
    <dgm:pt modelId="{008D7F1A-501A-B746-8154-B4628A6E44A7}" type="pres">
      <dgm:prSet presAssocID="{21E3EA01-64D5-48EE-AC5E-91554B6B2A48}" presName="composite" presStyleCnt="0"/>
      <dgm:spPr/>
    </dgm:pt>
    <dgm:pt modelId="{B94A4EA4-D4A0-2748-AD3C-B3C571E31041}" type="pres">
      <dgm:prSet presAssocID="{21E3EA01-64D5-48EE-AC5E-91554B6B2A48}" presName="parTx" presStyleLbl="alignNode1" presStyleIdx="3" presStyleCnt="4">
        <dgm:presLayoutVars>
          <dgm:chMax val="0"/>
          <dgm:chPref val="0"/>
        </dgm:presLayoutVars>
      </dgm:prSet>
      <dgm:spPr/>
    </dgm:pt>
    <dgm:pt modelId="{CE54B4CC-9E21-3A4A-B1B1-66ED5E17A2FA}" type="pres">
      <dgm:prSet presAssocID="{21E3EA01-64D5-48EE-AC5E-91554B6B2A48}" presName="desTx" presStyleLbl="alignAccFollowNode1" presStyleIdx="3" presStyleCnt="4">
        <dgm:presLayoutVars/>
      </dgm:prSet>
      <dgm:spPr/>
    </dgm:pt>
  </dgm:ptLst>
  <dgm:cxnLst>
    <dgm:cxn modelId="{9EAF8504-8912-E940-9A2B-7840B8B9F953}" type="presOf" srcId="{433C7C43-51DD-4168-A86F-D8EFA52CC2CA}" destId="{78B28C23-BEF8-C049-8C74-9A15EAF7E283}" srcOrd="0" destOrd="0" presId="urn:microsoft.com/office/officeart/2016/7/layout/HorizontalActionList"/>
    <dgm:cxn modelId="{E4C04905-D5B8-429C-9EA5-92182A0897DA}" srcId="{3DC3C8D5-8CDC-4C15-97F3-92688B4F8F95}" destId="{D18D3268-6B4C-43CF-864B-3327661BA158}" srcOrd="0" destOrd="0" parTransId="{FBFDB000-F0E8-4645-9B99-9E0190E60FB4}" sibTransId="{7CC4382D-ED23-4081-BA4D-5F2549B21C63}"/>
    <dgm:cxn modelId="{92242F3D-08EB-714F-A540-E13591302377}" type="presOf" srcId="{3DC3C8D5-8CDC-4C15-97F3-92688B4F8F95}" destId="{2783D2C0-646D-BA45-891A-D75EBFD0C165}" srcOrd="0" destOrd="0" presId="urn:microsoft.com/office/officeart/2016/7/layout/HorizontalActionList"/>
    <dgm:cxn modelId="{2E465641-0FDA-9E4A-B741-467DECFC4416}" type="presOf" srcId="{21E3EA01-64D5-48EE-AC5E-91554B6B2A48}" destId="{B94A4EA4-D4A0-2748-AD3C-B3C571E31041}" srcOrd="0" destOrd="0" presId="urn:microsoft.com/office/officeart/2016/7/layout/HorizontalActionList"/>
    <dgm:cxn modelId="{962E5C69-010F-7B42-849B-9855448AA0E3}" type="presOf" srcId="{153788F8-FA12-47D4-ADAD-2AE6AEEBCA8F}" destId="{11DA329F-8E9A-E449-9CEC-C8920482AC47}" srcOrd="0" destOrd="0" presId="urn:microsoft.com/office/officeart/2016/7/layout/HorizontalActionList"/>
    <dgm:cxn modelId="{D0F06369-5709-49CF-ABB6-BED1458A28AF}" srcId="{DF71C59A-5998-4701-AC48-88D3A409DAD0}" destId="{D578B47A-9569-41DA-AC25-807878962268}" srcOrd="2" destOrd="0" parTransId="{C2D162F6-FBBA-42FB-89C2-5262A363B1D8}" sibTransId="{62D758F9-964E-48AD-BDA7-EF65C720EF36}"/>
    <dgm:cxn modelId="{CA93056B-ECE4-47F2-A267-3C566697454D}" srcId="{DF71C59A-5998-4701-AC48-88D3A409DAD0}" destId="{3DC3C8D5-8CDC-4C15-97F3-92688B4F8F95}" srcOrd="0" destOrd="0" parTransId="{1B1ADD4F-A281-489A-AC5D-BEC929A679FA}" sibTransId="{C6D27826-E886-4C8A-805A-5816F3CC8713}"/>
    <dgm:cxn modelId="{9C946B7D-7D18-F546-8CBB-7ED88C43A23D}" type="presOf" srcId="{DF71C59A-5998-4701-AC48-88D3A409DAD0}" destId="{3CDFFA49-0955-EB42-943F-B7BC3C06CD44}" srcOrd="0" destOrd="0" presId="urn:microsoft.com/office/officeart/2016/7/layout/HorizontalActionList"/>
    <dgm:cxn modelId="{D7523181-7454-4573-800B-C835E2794CAE}" srcId="{DF71C59A-5998-4701-AC48-88D3A409DAD0}" destId="{21E3EA01-64D5-48EE-AC5E-91554B6B2A48}" srcOrd="3" destOrd="0" parTransId="{145B8CAA-1FD3-4745-84D6-B473227F1ACF}" sibTransId="{1196162A-0434-4FC5-B769-A1F8160F818E}"/>
    <dgm:cxn modelId="{1AB19D86-61A0-4E8E-8D02-71ACDF13B2F5}" srcId="{DF71C59A-5998-4701-AC48-88D3A409DAD0}" destId="{433C7C43-51DD-4168-A86F-D8EFA52CC2CA}" srcOrd="1" destOrd="0" parTransId="{7F891890-2F78-4378-A328-6EB2F21CAEA8}" sibTransId="{44E3307F-CE5E-4D0B-BFD1-F73322D13AF5}"/>
    <dgm:cxn modelId="{DE7FA48D-E276-244C-8666-2C083A36205A}" type="presOf" srcId="{D18D3268-6B4C-43CF-864B-3327661BA158}" destId="{17A33DAC-F498-E84E-9CEF-512EBB7DB679}" srcOrd="0" destOrd="0" presId="urn:microsoft.com/office/officeart/2016/7/layout/HorizontalActionList"/>
    <dgm:cxn modelId="{0CA3D9AD-31FD-43B6-B81C-702E52778026}" srcId="{D578B47A-9569-41DA-AC25-807878962268}" destId="{153788F8-FA12-47D4-ADAD-2AE6AEEBCA8F}" srcOrd="0" destOrd="0" parTransId="{BADD9A91-F82A-4869-BD28-BC5D3226F645}" sibTransId="{424B20F9-8034-4D30-A51F-0CF35C41346D}"/>
    <dgm:cxn modelId="{864177C1-00F1-FD47-B0E6-A2FED764C0D7}" type="presOf" srcId="{D578B47A-9569-41DA-AC25-807878962268}" destId="{52D45D6E-ADEE-5F42-9ABC-FC2A12AC436C}" srcOrd="0" destOrd="0" presId="urn:microsoft.com/office/officeart/2016/7/layout/HorizontalActionList"/>
    <dgm:cxn modelId="{E17681D6-AECF-FE4D-824B-92E77BB9EBE7}" type="presOf" srcId="{2C48CF62-D49A-4F2A-9B3F-55F8E6C6AF71}" destId="{CE54B4CC-9E21-3A4A-B1B1-66ED5E17A2FA}" srcOrd="0" destOrd="0" presId="urn:microsoft.com/office/officeart/2016/7/layout/HorizontalActionList"/>
    <dgm:cxn modelId="{55A152EC-576D-4311-9FFD-7E8CD559BC17}" srcId="{433C7C43-51DD-4168-A86F-D8EFA52CC2CA}" destId="{B0755592-400C-4F01-B11C-EA0B93C8C030}" srcOrd="0" destOrd="0" parTransId="{61CEDC07-BCEB-43D2-9471-972018227A4F}" sibTransId="{81209434-580D-4FB5-909D-48FCE8E47B45}"/>
    <dgm:cxn modelId="{99D89FF4-167E-0147-AEC6-9D33068909C0}" type="presOf" srcId="{B0755592-400C-4F01-B11C-EA0B93C8C030}" destId="{A602C93E-64D3-DA43-B12F-EF5C270DC977}" srcOrd="0" destOrd="0" presId="urn:microsoft.com/office/officeart/2016/7/layout/HorizontalActionList"/>
    <dgm:cxn modelId="{001C39F5-93A7-4C71-8AA1-2853C3478F40}" srcId="{21E3EA01-64D5-48EE-AC5E-91554B6B2A48}" destId="{2C48CF62-D49A-4F2A-9B3F-55F8E6C6AF71}" srcOrd="0" destOrd="0" parTransId="{9E616F7F-7327-4A82-BCF0-793AD05CCBA1}" sibTransId="{4865C589-7606-4072-B223-25115D21DBBD}"/>
    <dgm:cxn modelId="{3EFBAE60-191C-804E-8A7E-DDA912648045}" type="presParOf" srcId="{3CDFFA49-0955-EB42-943F-B7BC3C06CD44}" destId="{3E5909FA-1E06-7840-9534-98EE36948E15}" srcOrd="0" destOrd="0" presId="urn:microsoft.com/office/officeart/2016/7/layout/HorizontalActionList"/>
    <dgm:cxn modelId="{64B466CB-5211-4747-BA51-4F70362DD535}" type="presParOf" srcId="{3E5909FA-1E06-7840-9534-98EE36948E15}" destId="{2783D2C0-646D-BA45-891A-D75EBFD0C165}" srcOrd="0" destOrd="0" presId="urn:microsoft.com/office/officeart/2016/7/layout/HorizontalActionList"/>
    <dgm:cxn modelId="{64A64C47-3088-A245-93DB-CF361D79E8CB}" type="presParOf" srcId="{3E5909FA-1E06-7840-9534-98EE36948E15}" destId="{17A33DAC-F498-E84E-9CEF-512EBB7DB679}" srcOrd="1" destOrd="0" presId="urn:microsoft.com/office/officeart/2016/7/layout/HorizontalActionList"/>
    <dgm:cxn modelId="{0DA740BC-C611-5A45-9D7A-A1AB1AFD7802}" type="presParOf" srcId="{3CDFFA49-0955-EB42-943F-B7BC3C06CD44}" destId="{283D9B77-5D93-C24E-B909-ADD523ABE684}" srcOrd="1" destOrd="0" presId="urn:microsoft.com/office/officeart/2016/7/layout/HorizontalActionList"/>
    <dgm:cxn modelId="{E0D871E1-D5B9-C247-909C-FA2CFEE9E58A}" type="presParOf" srcId="{3CDFFA49-0955-EB42-943F-B7BC3C06CD44}" destId="{D6E4F2FD-D5F0-6E48-870B-1A1A78CC039B}" srcOrd="2" destOrd="0" presId="urn:microsoft.com/office/officeart/2016/7/layout/HorizontalActionList"/>
    <dgm:cxn modelId="{5D0293C2-52C9-CA49-AA88-FC80FCFAED1A}" type="presParOf" srcId="{D6E4F2FD-D5F0-6E48-870B-1A1A78CC039B}" destId="{78B28C23-BEF8-C049-8C74-9A15EAF7E283}" srcOrd="0" destOrd="0" presId="urn:microsoft.com/office/officeart/2016/7/layout/HorizontalActionList"/>
    <dgm:cxn modelId="{32EFCDC9-E66F-2E44-ADB5-DF11A14A191B}" type="presParOf" srcId="{D6E4F2FD-D5F0-6E48-870B-1A1A78CC039B}" destId="{A602C93E-64D3-DA43-B12F-EF5C270DC977}" srcOrd="1" destOrd="0" presId="urn:microsoft.com/office/officeart/2016/7/layout/HorizontalActionList"/>
    <dgm:cxn modelId="{9D00020F-3A2F-7347-ACF6-A1954BC2E0A3}" type="presParOf" srcId="{3CDFFA49-0955-EB42-943F-B7BC3C06CD44}" destId="{9E0D372A-9F54-854F-9B7E-1AACB23EFCBC}" srcOrd="3" destOrd="0" presId="urn:microsoft.com/office/officeart/2016/7/layout/HorizontalActionList"/>
    <dgm:cxn modelId="{859E2AD7-D720-9741-ACF4-3404A4C0DC96}" type="presParOf" srcId="{3CDFFA49-0955-EB42-943F-B7BC3C06CD44}" destId="{7392169F-5AB6-DA40-AA41-2193DB602753}" srcOrd="4" destOrd="0" presId="urn:microsoft.com/office/officeart/2016/7/layout/HorizontalActionList"/>
    <dgm:cxn modelId="{EEA78056-D9B8-F64E-8760-5A60BEC01C78}" type="presParOf" srcId="{7392169F-5AB6-DA40-AA41-2193DB602753}" destId="{52D45D6E-ADEE-5F42-9ABC-FC2A12AC436C}" srcOrd="0" destOrd="0" presId="urn:microsoft.com/office/officeart/2016/7/layout/HorizontalActionList"/>
    <dgm:cxn modelId="{C9C5C63F-B797-FB42-A2E5-2A948628932C}" type="presParOf" srcId="{7392169F-5AB6-DA40-AA41-2193DB602753}" destId="{11DA329F-8E9A-E449-9CEC-C8920482AC47}" srcOrd="1" destOrd="0" presId="urn:microsoft.com/office/officeart/2016/7/layout/HorizontalActionList"/>
    <dgm:cxn modelId="{4EEA3610-AA7D-A742-A51B-3440CCFEFE44}" type="presParOf" srcId="{3CDFFA49-0955-EB42-943F-B7BC3C06CD44}" destId="{196E88C5-42A8-8A42-AC5D-8303EF9574DA}" srcOrd="5" destOrd="0" presId="urn:microsoft.com/office/officeart/2016/7/layout/HorizontalActionList"/>
    <dgm:cxn modelId="{968F481B-5E94-294F-85DE-74FF1C52F25C}" type="presParOf" srcId="{3CDFFA49-0955-EB42-943F-B7BC3C06CD44}" destId="{008D7F1A-501A-B746-8154-B4628A6E44A7}" srcOrd="6" destOrd="0" presId="urn:microsoft.com/office/officeart/2016/7/layout/HorizontalActionList"/>
    <dgm:cxn modelId="{9BF7D687-4B26-0A42-A854-FACEBED75BE1}" type="presParOf" srcId="{008D7F1A-501A-B746-8154-B4628A6E44A7}" destId="{B94A4EA4-D4A0-2748-AD3C-B3C571E31041}" srcOrd="0" destOrd="0" presId="urn:microsoft.com/office/officeart/2016/7/layout/HorizontalActionList"/>
    <dgm:cxn modelId="{E72A08DB-4A51-0445-B588-236B60A89B5D}" type="presParOf" srcId="{008D7F1A-501A-B746-8154-B4628A6E44A7}" destId="{CE54B4CC-9E21-3A4A-B1B1-66ED5E17A2FA}"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DE745A-901D-460D-98B5-22AAFCA8C92E}">
      <dsp:nvSpPr>
        <dsp:cNvPr id="0" name=""/>
        <dsp:cNvSpPr/>
      </dsp:nvSpPr>
      <dsp:spPr>
        <a:xfrm>
          <a:off x="2511531" y="680322"/>
          <a:ext cx="1425815" cy="6675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Gill Sans MT" panose="020B0502020104020203" pitchFamily="34" charset="77"/>
              <a:ea typeface="+mn-ea"/>
              <a:cs typeface="+mn-cs"/>
            </a:rPr>
            <a:t>Lovers/Young Adults in relationships</a:t>
          </a:r>
        </a:p>
      </dsp:txBody>
      <dsp:txXfrm>
        <a:off x="2511531" y="680322"/>
        <a:ext cx="1425815" cy="667551"/>
      </dsp:txXfrm>
    </dsp:sp>
    <dsp:sp modelId="{E61CA46B-0484-4864-8E98-9567B766FA85}">
      <dsp:nvSpPr>
        <dsp:cNvPr id="0" name=""/>
        <dsp:cNvSpPr/>
      </dsp:nvSpPr>
      <dsp:spPr>
        <a:xfrm>
          <a:off x="15058" y="215171"/>
          <a:ext cx="4008306" cy="4008306"/>
        </a:xfrm>
        <a:prstGeom prst="circularArrow">
          <a:avLst>
            <a:gd name="adj1" fmla="val 6908"/>
            <a:gd name="adj2" fmla="val 465855"/>
            <a:gd name="adj3" fmla="val 1425503"/>
            <a:gd name="adj4" fmla="val 19755912"/>
            <a:gd name="adj5" fmla="val 806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279164-7617-49F6-8ABE-D3739EE4E3E3}">
      <dsp:nvSpPr>
        <dsp:cNvPr id="0" name=""/>
        <dsp:cNvSpPr/>
      </dsp:nvSpPr>
      <dsp:spPr>
        <a:xfrm>
          <a:off x="2036791" y="3110815"/>
          <a:ext cx="2375294" cy="6274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Gill Sans MT" panose="020B0502020104020203" pitchFamily="34" charset="77"/>
              <a:ea typeface="+mn-ea"/>
              <a:cs typeface="+mn-cs"/>
            </a:rPr>
            <a:t>Pregnant Couple</a:t>
          </a:r>
        </a:p>
      </dsp:txBody>
      <dsp:txXfrm>
        <a:off x="2036791" y="3110815"/>
        <a:ext cx="2375294" cy="627472"/>
      </dsp:txXfrm>
    </dsp:sp>
    <dsp:sp modelId="{1A24D6A9-1693-4C4F-A897-C43C2C3DFAFE}">
      <dsp:nvSpPr>
        <dsp:cNvPr id="0" name=""/>
        <dsp:cNvSpPr/>
      </dsp:nvSpPr>
      <dsp:spPr>
        <a:xfrm>
          <a:off x="15058" y="215171"/>
          <a:ext cx="4008306" cy="4008306"/>
        </a:xfrm>
        <a:prstGeom prst="circularArrow">
          <a:avLst>
            <a:gd name="adj1" fmla="val 6908"/>
            <a:gd name="adj2" fmla="val 465855"/>
            <a:gd name="adj3" fmla="val 6325022"/>
            <a:gd name="adj4" fmla="val 3782818"/>
            <a:gd name="adj5" fmla="val 806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758D76-3DA1-4966-9224-9CF22B2CBFC4}">
      <dsp:nvSpPr>
        <dsp:cNvPr id="0" name=""/>
        <dsp:cNvSpPr/>
      </dsp:nvSpPr>
      <dsp:spPr>
        <a:xfrm>
          <a:off x="-404441" y="3063338"/>
          <a:ext cx="2436853" cy="722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Gill Sans MT" panose="020B0502020104020203" pitchFamily="34" charset="77"/>
              <a:ea typeface="+mn-ea"/>
              <a:cs typeface="+mn-cs"/>
            </a:rPr>
            <a:t>Caretakers of children U5 (family with children)</a:t>
          </a:r>
        </a:p>
      </dsp:txBody>
      <dsp:txXfrm>
        <a:off x="-404441" y="3063338"/>
        <a:ext cx="2436853" cy="722427"/>
      </dsp:txXfrm>
    </dsp:sp>
    <dsp:sp modelId="{C799CFED-1222-4D64-889B-9846C8416686}">
      <dsp:nvSpPr>
        <dsp:cNvPr id="0" name=""/>
        <dsp:cNvSpPr/>
      </dsp:nvSpPr>
      <dsp:spPr>
        <a:xfrm>
          <a:off x="15058" y="215171"/>
          <a:ext cx="4008306" cy="4008306"/>
        </a:xfrm>
        <a:prstGeom prst="circularArrow">
          <a:avLst>
            <a:gd name="adj1" fmla="val 6908"/>
            <a:gd name="adj2" fmla="val 465855"/>
            <a:gd name="adj3" fmla="val 12198465"/>
            <a:gd name="adj4" fmla="val 9020015"/>
            <a:gd name="adj5" fmla="val 806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32F0C1-9824-43C3-A041-DCC7B96E41DE}">
      <dsp:nvSpPr>
        <dsp:cNvPr id="0" name=""/>
        <dsp:cNvSpPr/>
      </dsp:nvSpPr>
      <dsp:spPr>
        <a:xfrm>
          <a:off x="-344954" y="688919"/>
          <a:ext cx="2317879" cy="650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Gill Sans MT" panose="020B0502020104020203" pitchFamily="34" charset="77"/>
              <a:ea typeface="+mn-ea"/>
              <a:cs typeface="+mn-cs"/>
            </a:rPr>
            <a:t>Adolescents</a:t>
          </a:r>
        </a:p>
      </dsp:txBody>
      <dsp:txXfrm>
        <a:off x="-344954" y="688919"/>
        <a:ext cx="2317879" cy="650356"/>
      </dsp:txXfrm>
    </dsp:sp>
    <dsp:sp modelId="{8645CCD8-46D4-4DD8-8EB2-1EB3AD05DE4D}">
      <dsp:nvSpPr>
        <dsp:cNvPr id="0" name=""/>
        <dsp:cNvSpPr/>
      </dsp:nvSpPr>
      <dsp:spPr>
        <a:xfrm>
          <a:off x="15058" y="171561"/>
          <a:ext cx="4008306" cy="4008306"/>
        </a:xfrm>
        <a:prstGeom prst="circularArrow">
          <a:avLst>
            <a:gd name="adj1" fmla="val 6908"/>
            <a:gd name="adj2" fmla="val 465855"/>
            <a:gd name="adj3" fmla="val 17259642"/>
            <a:gd name="adj4" fmla="val 14634556"/>
            <a:gd name="adj5" fmla="val 806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6EE2C7-2A95-BD49-99EB-9990020A0375}">
      <dsp:nvSpPr>
        <dsp:cNvPr id="0" name=""/>
        <dsp:cNvSpPr/>
      </dsp:nvSpPr>
      <dsp:spPr>
        <a:xfrm>
          <a:off x="1333" y="110983"/>
          <a:ext cx="4682211" cy="297320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A9417F-1963-9F46-A3C2-04253CB22537}">
      <dsp:nvSpPr>
        <dsp:cNvPr id="0" name=""/>
        <dsp:cNvSpPr/>
      </dsp:nvSpPr>
      <dsp:spPr>
        <a:xfrm>
          <a:off x="521579" y="605216"/>
          <a:ext cx="4682211" cy="297320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latin typeface="Gill Sans MT" panose="020B0502020104020203" pitchFamily="34" charset="77"/>
            </a:rPr>
            <a:t>If you prioritize the health of you family, you will spend less on medical bills.</a:t>
          </a:r>
        </a:p>
      </dsp:txBody>
      <dsp:txXfrm>
        <a:off x="608661" y="692298"/>
        <a:ext cx="4508047" cy="2799040"/>
      </dsp:txXfrm>
    </dsp:sp>
    <dsp:sp modelId="{078675A5-4892-2346-85BA-51522B9097E6}">
      <dsp:nvSpPr>
        <dsp:cNvPr id="0" name=""/>
        <dsp:cNvSpPr/>
      </dsp:nvSpPr>
      <dsp:spPr>
        <a:xfrm>
          <a:off x="5724037" y="110983"/>
          <a:ext cx="4682211" cy="297320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940E29-845F-934A-9397-14B1BE566DCF}">
      <dsp:nvSpPr>
        <dsp:cNvPr id="0" name=""/>
        <dsp:cNvSpPr/>
      </dsp:nvSpPr>
      <dsp:spPr>
        <a:xfrm>
          <a:off x="6244283" y="605216"/>
          <a:ext cx="4682211" cy="297320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latin typeface="Gill Sans MT" panose="020B0502020104020203" pitchFamily="34" charset="77"/>
            </a:rPr>
            <a:t>If you space your births, you will give your baby enough love and care and have enough time to care for your self.</a:t>
          </a:r>
        </a:p>
      </dsp:txBody>
      <dsp:txXfrm>
        <a:off x="6331365" y="692298"/>
        <a:ext cx="4508047" cy="27990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83D2C0-646D-BA45-891A-D75EBFD0C165}">
      <dsp:nvSpPr>
        <dsp:cNvPr id="0" name=""/>
        <dsp:cNvSpPr/>
      </dsp:nvSpPr>
      <dsp:spPr>
        <a:xfrm>
          <a:off x="7438" y="206313"/>
          <a:ext cx="2544259" cy="763277"/>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01053" tIns="201053" rIns="201053" bIns="201053" numCol="1" spcCol="1270" anchor="ctr" anchorCtr="0">
          <a:noAutofit/>
        </a:bodyPr>
        <a:lstStyle/>
        <a:p>
          <a:pPr marL="0" lvl="0" indent="0" algn="ctr" defTabSz="1111250">
            <a:lnSpc>
              <a:spcPct val="90000"/>
            </a:lnSpc>
            <a:spcBef>
              <a:spcPct val="0"/>
            </a:spcBef>
            <a:spcAft>
              <a:spcPct val="35000"/>
            </a:spcAft>
            <a:buNone/>
          </a:pPr>
          <a:r>
            <a:rPr lang="en-US" sz="2500" b="1" kern="1200" dirty="0"/>
            <a:t>Develop</a:t>
          </a:r>
        </a:p>
      </dsp:txBody>
      <dsp:txXfrm>
        <a:off x="7438" y="206313"/>
        <a:ext cx="2544259" cy="763277"/>
      </dsp:txXfrm>
    </dsp:sp>
    <dsp:sp modelId="{17A33DAC-F498-E84E-9CEF-512EBB7DB679}">
      <dsp:nvSpPr>
        <dsp:cNvPr id="0" name=""/>
        <dsp:cNvSpPr/>
      </dsp:nvSpPr>
      <dsp:spPr>
        <a:xfrm>
          <a:off x="7438" y="969591"/>
          <a:ext cx="2544259" cy="3175433"/>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1316" tIns="251316" rIns="251316" bIns="251316" numCol="1" spcCol="1270" anchor="t" anchorCtr="0">
          <a:noAutofit/>
        </a:bodyPr>
        <a:lstStyle/>
        <a:p>
          <a:pPr marL="0" lvl="0" indent="0" algn="l" defTabSz="889000">
            <a:lnSpc>
              <a:spcPct val="90000"/>
            </a:lnSpc>
            <a:spcBef>
              <a:spcPct val="0"/>
            </a:spcBef>
            <a:spcAft>
              <a:spcPct val="35000"/>
            </a:spcAft>
            <a:buNone/>
          </a:pPr>
          <a:r>
            <a:rPr lang="en-US" sz="2000" kern="1200" dirty="0">
              <a:latin typeface="Gill Sans MT" panose="020B0502020104020203" pitchFamily="34" charset="77"/>
            </a:rPr>
            <a:t>Develop a male involvement strategy that is based on economic </a:t>
          </a:r>
          <a:r>
            <a:rPr lang="en-US" sz="2000" kern="1200">
              <a:latin typeface="Gill Sans MT" panose="020B0502020104020203" pitchFamily="34" charset="77"/>
            </a:rPr>
            <a:t>incentives (</a:t>
          </a:r>
          <a:r>
            <a:rPr lang="en-US" sz="2000" kern="1200" dirty="0">
              <a:latin typeface="Gill Sans MT" panose="020B0502020104020203" pitchFamily="34" charset="77"/>
            </a:rPr>
            <a:t>e.g., better health of the pregnant wife and baby saves money for the man and the household). </a:t>
          </a:r>
        </a:p>
      </dsp:txBody>
      <dsp:txXfrm>
        <a:off x="7438" y="969591"/>
        <a:ext cx="2544259" cy="3175433"/>
      </dsp:txXfrm>
    </dsp:sp>
    <dsp:sp modelId="{78B28C23-BEF8-C049-8C74-9A15EAF7E283}">
      <dsp:nvSpPr>
        <dsp:cNvPr id="0" name=""/>
        <dsp:cNvSpPr/>
      </dsp:nvSpPr>
      <dsp:spPr>
        <a:xfrm>
          <a:off x="2659592" y="206313"/>
          <a:ext cx="2544259" cy="763277"/>
        </a:xfrm>
        <a:prstGeom prst="rect">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01053" tIns="201053" rIns="201053" bIns="201053" numCol="1" spcCol="1270" anchor="ctr" anchorCtr="0">
          <a:noAutofit/>
        </a:bodyPr>
        <a:lstStyle/>
        <a:p>
          <a:pPr marL="0" lvl="0" indent="0" algn="ctr" defTabSz="1111250">
            <a:lnSpc>
              <a:spcPct val="90000"/>
            </a:lnSpc>
            <a:spcBef>
              <a:spcPct val="0"/>
            </a:spcBef>
            <a:spcAft>
              <a:spcPct val="35000"/>
            </a:spcAft>
            <a:buNone/>
          </a:pPr>
          <a:r>
            <a:rPr lang="en-US" sz="2500" b="1" kern="1200" dirty="0"/>
            <a:t>Leverage</a:t>
          </a:r>
        </a:p>
      </dsp:txBody>
      <dsp:txXfrm>
        <a:off x="2659592" y="206313"/>
        <a:ext cx="2544259" cy="763277"/>
      </dsp:txXfrm>
    </dsp:sp>
    <dsp:sp modelId="{A602C93E-64D3-DA43-B12F-EF5C270DC977}">
      <dsp:nvSpPr>
        <dsp:cNvPr id="0" name=""/>
        <dsp:cNvSpPr/>
      </dsp:nvSpPr>
      <dsp:spPr>
        <a:xfrm>
          <a:off x="2659592" y="969591"/>
          <a:ext cx="2544259" cy="3175433"/>
        </a:xfrm>
        <a:prstGeom prst="rect">
          <a:avLst/>
        </a:prstGeom>
        <a:solidFill>
          <a:schemeClr val="accent2">
            <a:tint val="40000"/>
            <a:alpha val="90000"/>
            <a:hueOff val="-283075"/>
            <a:satOff val="-25115"/>
            <a:lumOff val="-256"/>
            <a:alphaOff val="0"/>
          </a:schemeClr>
        </a:solidFill>
        <a:ln w="12700" cap="flat" cmpd="sng" algn="ctr">
          <a:solidFill>
            <a:schemeClr val="accent2">
              <a:tint val="40000"/>
              <a:alpha val="90000"/>
              <a:hueOff val="-283075"/>
              <a:satOff val="-25115"/>
              <a:lumOff val="-25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1316" tIns="251316" rIns="251316" bIns="251316" numCol="1" spcCol="1270" anchor="t" anchorCtr="0">
          <a:noAutofit/>
        </a:bodyPr>
        <a:lstStyle/>
        <a:p>
          <a:pPr marL="0" lvl="0" indent="0" algn="l" defTabSz="889000">
            <a:lnSpc>
              <a:spcPct val="90000"/>
            </a:lnSpc>
            <a:spcBef>
              <a:spcPct val="0"/>
            </a:spcBef>
            <a:spcAft>
              <a:spcPct val="35000"/>
            </a:spcAft>
            <a:buNone/>
          </a:pPr>
          <a:r>
            <a:rPr lang="en-US" sz="2000" kern="1200" dirty="0">
              <a:latin typeface="Gill Sans MT" panose="020B0502020104020203" pitchFamily="34" charset="77"/>
            </a:rPr>
            <a:t>Leverage other existing community driven initiatives and support networks especially those that have to do with livelihoods. </a:t>
          </a:r>
        </a:p>
      </dsp:txBody>
      <dsp:txXfrm>
        <a:off x="2659592" y="969591"/>
        <a:ext cx="2544259" cy="3175433"/>
      </dsp:txXfrm>
    </dsp:sp>
    <dsp:sp modelId="{52D45D6E-ADEE-5F42-9ABC-FC2A12AC436C}">
      <dsp:nvSpPr>
        <dsp:cNvPr id="0" name=""/>
        <dsp:cNvSpPr/>
      </dsp:nvSpPr>
      <dsp:spPr>
        <a:xfrm>
          <a:off x="5311747" y="206313"/>
          <a:ext cx="2544259" cy="763277"/>
        </a:xfrm>
        <a:prstGeom prst="rect">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01053" tIns="201053" rIns="201053" bIns="201053" numCol="1" spcCol="1270" anchor="ctr" anchorCtr="0">
          <a:noAutofit/>
        </a:bodyPr>
        <a:lstStyle/>
        <a:p>
          <a:pPr marL="0" lvl="0" indent="0" algn="ctr" defTabSz="1111250">
            <a:lnSpc>
              <a:spcPct val="90000"/>
            </a:lnSpc>
            <a:spcBef>
              <a:spcPct val="0"/>
            </a:spcBef>
            <a:spcAft>
              <a:spcPct val="35000"/>
            </a:spcAft>
            <a:buNone/>
          </a:pPr>
          <a:r>
            <a:rPr lang="en-US" sz="2500" b="1" kern="1200" dirty="0"/>
            <a:t>Promote</a:t>
          </a:r>
        </a:p>
      </dsp:txBody>
      <dsp:txXfrm>
        <a:off x="5311747" y="206313"/>
        <a:ext cx="2544259" cy="763277"/>
      </dsp:txXfrm>
    </dsp:sp>
    <dsp:sp modelId="{11DA329F-8E9A-E449-9CEC-C8920482AC47}">
      <dsp:nvSpPr>
        <dsp:cNvPr id="0" name=""/>
        <dsp:cNvSpPr/>
      </dsp:nvSpPr>
      <dsp:spPr>
        <a:xfrm>
          <a:off x="5311747" y="969591"/>
          <a:ext cx="2544259" cy="3175433"/>
        </a:xfrm>
        <a:prstGeom prst="rect">
          <a:avLst/>
        </a:prstGeom>
        <a:solidFill>
          <a:schemeClr val="accent2">
            <a:tint val="40000"/>
            <a:alpha val="90000"/>
            <a:hueOff val="-566151"/>
            <a:satOff val="-50231"/>
            <a:lumOff val="-513"/>
            <a:alphaOff val="0"/>
          </a:schemeClr>
        </a:solidFill>
        <a:ln w="12700" cap="flat" cmpd="sng" algn="ctr">
          <a:solidFill>
            <a:schemeClr val="accent2">
              <a:tint val="40000"/>
              <a:alpha val="90000"/>
              <a:hueOff val="-566151"/>
              <a:satOff val="-50231"/>
              <a:lumOff val="-51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1316" tIns="251316" rIns="251316" bIns="251316" numCol="1" spcCol="1270" anchor="t" anchorCtr="0">
          <a:noAutofit/>
        </a:bodyPr>
        <a:lstStyle/>
        <a:p>
          <a:pPr marL="0" lvl="0" indent="0" algn="l" defTabSz="889000">
            <a:lnSpc>
              <a:spcPct val="90000"/>
            </a:lnSpc>
            <a:spcBef>
              <a:spcPct val="0"/>
            </a:spcBef>
            <a:spcAft>
              <a:spcPct val="35000"/>
            </a:spcAft>
            <a:buNone/>
          </a:pPr>
          <a:r>
            <a:rPr lang="en-US" sz="2000" kern="1200" dirty="0">
              <a:latin typeface="Gill Sans MT" panose="020B0502020104020203" pitchFamily="34" charset="77"/>
            </a:rPr>
            <a:t>Promote aspirations of a happy, healthy family (ensuring that children 0-5 years are healthy, happy, and thriving). </a:t>
          </a:r>
        </a:p>
      </dsp:txBody>
      <dsp:txXfrm>
        <a:off x="5311747" y="969591"/>
        <a:ext cx="2544259" cy="3175433"/>
      </dsp:txXfrm>
    </dsp:sp>
    <dsp:sp modelId="{B94A4EA4-D4A0-2748-AD3C-B3C571E31041}">
      <dsp:nvSpPr>
        <dsp:cNvPr id="0" name=""/>
        <dsp:cNvSpPr/>
      </dsp:nvSpPr>
      <dsp:spPr>
        <a:xfrm>
          <a:off x="7963901" y="206313"/>
          <a:ext cx="2544259" cy="763277"/>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01053" tIns="201053" rIns="201053" bIns="201053" numCol="1" spcCol="1270" anchor="ctr" anchorCtr="0">
          <a:noAutofit/>
        </a:bodyPr>
        <a:lstStyle/>
        <a:p>
          <a:pPr marL="0" lvl="0" indent="0" algn="ctr" defTabSz="1111250">
            <a:lnSpc>
              <a:spcPct val="90000"/>
            </a:lnSpc>
            <a:spcBef>
              <a:spcPct val="0"/>
            </a:spcBef>
            <a:spcAft>
              <a:spcPct val="35000"/>
            </a:spcAft>
            <a:buNone/>
          </a:pPr>
          <a:r>
            <a:rPr lang="en-US" sz="2500" b="1" kern="1200" dirty="0"/>
            <a:t>Encourage</a:t>
          </a:r>
        </a:p>
      </dsp:txBody>
      <dsp:txXfrm>
        <a:off x="7963901" y="206313"/>
        <a:ext cx="2544259" cy="763277"/>
      </dsp:txXfrm>
    </dsp:sp>
    <dsp:sp modelId="{CE54B4CC-9E21-3A4A-B1B1-66ED5E17A2FA}">
      <dsp:nvSpPr>
        <dsp:cNvPr id="0" name=""/>
        <dsp:cNvSpPr/>
      </dsp:nvSpPr>
      <dsp:spPr>
        <a:xfrm>
          <a:off x="7963901" y="969591"/>
          <a:ext cx="2544259" cy="3175433"/>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1316" tIns="251316" rIns="251316" bIns="251316" numCol="1" spcCol="1270" anchor="t" anchorCtr="0">
          <a:noAutofit/>
        </a:bodyPr>
        <a:lstStyle/>
        <a:p>
          <a:pPr marL="0" lvl="0" indent="0" algn="l" defTabSz="889000">
            <a:lnSpc>
              <a:spcPct val="90000"/>
            </a:lnSpc>
            <a:spcBef>
              <a:spcPct val="0"/>
            </a:spcBef>
            <a:spcAft>
              <a:spcPct val="35000"/>
            </a:spcAft>
            <a:buNone/>
          </a:pPr>
          <a:r>
            <a:rPr lang="en-US" sz="2000" kern="1200" dirty="0">
              <a:latin typeface="Gill Sans MT" panose="020B0502020104020203" pitchFamily="34" charset="77"/>
            </a:rPr>
            <a:t>Encourage inter-region lesson sharing through the experience lab.</a:t>
          </a:r>
        </a:p>
      </dsp:txBody>
      <dsp:txXfrm>
        <a:off x="7963901" y="969591"/>
        <a:ext cx="2544259" cy="3175433"/>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5B9B51-813E-4641-8C05-AAE3D3AA14B3}" type="datetimeFigureOut">
              <a:rPr lang="en-US" smtClean="0"/>
              <a:t>10/25/21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4291E6-3319-DB45-9395-C5AF13581D78}" type="slidenum">
              <a:rPr lang="en-US" smtClean="0"/>
              <a:t>‹#›</a:t>
            </a:fld>
            <a:endParaRPr lang="en-US"/>
          </a:p>
        </p:txBody>
      </p:sp>
    </p:spTree>
    <p:extLst>
      <p:ext uri="{BB962C8B-B14F-4D97-AF65-F5344CB8AC3E}">
        <p14:creationId xmlns:p14="http://schemas.microsoft.com/office/powerpoint/2010/main" val="1580896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4D132829-F2D3-4F40-B925-D4777DF0B1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EE10615C-2623-C544-BA67-C6FC002624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8612" name="Slide Number Placeholder 3">
            <a:extLst>
              <a:ext uri="{FF2B5EF4-FFF2-40B4-BE49-F238E27FC236}">
                <a16:creationId xmlns:a16="http://schemas.microsoft.com/office/drawing/2014/main" id="{E91DA154-D79B-D645-A95B-CE6E0E81AC3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F023C4AC-5AB8-1045-BA42-41E46C751209}" type="slidenum">
              <a:rPr lang="en-US" altLang="en-US">
                <a:latin typeface="Calibri" panose="020F0502020204030204" pitchFamily="34" charset="0"/>
              </a:rPr>
              <a:pPr/>
              <a:t>22</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632B8-9DE0-EF4D-AD69-7C1E167499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EA8DD1-BCD8-C34A-91E5-643FD7D242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E98458-8943-D244-8556-07DA445920F9}"/>
              </a:ext>
            </a:extLst>
          </p:cNvPr>
          <p:cNvSpPr>
            <a:spLocks noGrp="1"/>
          </p:cNvSpPr>
          <p:nvPr>
            <p:ph type="dt" sz="half" idx="10"/>
          </p:nvPr>
        </p:nvSpPr>
        <p:spPr/>
        <p:txBody>
          <a:bodyPr/>
          <a:lstStyle/>
          <a:p>
            <a:fld id="{497A062E-428F-4743-BD92-5E5B95F1A0E5}" type="datetimeFigureOut">
              <a:rPr lang="en-US" smtClean="0"/>
              <a:t>10/25/21</a:t>
            </a:fld>
            <a:endParaRPr lang="en-US"/>
          </a:p>
        </p:txBody>
      </p:sp>
      <p:sp>
        <p:nvSpPr>
          <p:cNvPr id="5" name="Footer Placeholder 4">
            <a:extLst>
              <a:ext uri="{FF2B5EF4-FFF2-40B4-BE49-F238E27FC236}">
                <a16:creationId xmlns:a16="http://schemas.microsoft.com/office/drawing/2014/main" id="{8BAAEBEC-1C28-4943-9CFD-EB5192AC93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6F5CE4-8AEC-B04E-8BF6-67B65B023BB0}"/>
              </a:ext>
            </a:extLst>
          </p:cNvPr>
          <p:cNvSpPr>
            <a:spLocks noGrp="1"/>
          </p:cNvSpPr>
          <p:nvPr>
            <p:ph type="sldNum" sz="quarter" idx="12"/>
          </p:nvPr>
        </p:nvSpPr>
        <p:spPr/>
        <p:txBody>
          <a:bodyPr/>
          <a:lstStyle/>
          <a:p>
            <a:fld id="{B90E683F-19F9-F94F-8386-A053430916A7}" type="slidenum">
              <a:rPr lang="en-US" smtClean="0"/>
              <a:t>‹#›</a:t>
            </a:fld>
            <a:endParaRPr lang="en-US"/>
          </a:p>
        </p:txBody>
      </p:sp>
    </p:spTree>
    <p:extLst>
      <p:ext uri="{BB962C8B-B14F-4D97-AF65-F5344CB8AC3E}">
        <p14:creationId xmlns:p14="http://schemas.microsoft.com/office/powerpoint/2010/main" val="1983997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00DD9-EB66-6447-AEE8-E5F9D00A06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380E6E-BF63-D240-BBAC-80C91CBE5F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3B9F2C-137C-B240-9745-0929210E3FA9}"/>
              </a:ext>
            </a:extLst>
          </p:cNvPr>
          <p:cNvSpPr>
            <a:spLocks noGrp="1"/>
          </p:cNvSpPr>
          <p:nvPr>
            <p:ph type="dt" sz="half" idx="10"/>
          </p:nvPr>
        </p:nvSpPr>
        <p:spPr/>
        <p:txBody>
          <a:bodyPr/>
          <a:lstStyle/>
          <a:p>
            <a:fld id="{497A062E-428F-4743-BD92-5E5B95F1A0E5}" type="datetimeFigureOut">
              <a:rPr lang="en-US" smtClean="0"/>
              <a:t>10/25/21</a:t>
            </a:fld>
            <a:endParaRPr lang="en-US"/>
          </a:p>
        </p:txBody>
      </p:sp>
      <p:sp>
        <p:nvSpPr>
          <p:cNvPr id="5" name="Footer Placeholder 4">
            <a:extLst>
              <a:ext uri="{FF2B5EF4-FFF2-40B4-BE49-F238E27FC236}">
                <a16:creationId xmlns:a16="http://schemas.microsoft.com/office/drawing/2014/main" id="{709561DB-159B-0340-8C11-B123EA02BA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F57CC3-DD9D-9546-8EF2-3EDCB90F6C4C}"/>
              </a:ext>
            </a:extLst>
          </p:cNvPr>
          <p:cNvSpPr>
            <a:spLocks noGrp="1"/>
          </p:cNvSpPr>
          <p:nvPr>
            <p:ph type="sldNum" sz="quarter" idx="12"/>
          </p:nvPr>
        </p:nvSpPr>
        <p:spPr/>
        <p:txBody>
          <a:bodyPr/>
          <a:lstStyle/>
          <a:p>
            <a:fld id="{B90E683F-19F9-F94F-8386-A053430916A7}" type="slidenum">
              <a:rPr lang="en-US" smtClean="0"/>
              <a:t>‹#›</a:t>
            </a:fld>
            <a:endParaRPr lang="en-US"/>
          </a:p>
        </p:txBody>
      </p:sp>
    </p:spTree>
    <p:extLst>
      <p:ext uri="{BB962C8B-B14F-4D97-AF65-F5344CB8AC3E}">
        <p14:creationId xmlns:p14="http://schemas.microsoft.com/office/powerpoint/2010/main" val="109766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D6DCA7-CD63-CC40-AAA0-8207B8AFF4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3B241C-B039-754A-A4EF-0B6E51C511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F2A1C8-9537-A84D-8FE0-9FF1C1FC99B9}"/>
              </a:ext>
            </a:extLst>
          </p:cNvPr>
          <p:cNvSpPr>
            <a:spLocks noGrp="1"/>
          </p:cNvSpPr>
          <p:nvPr>
            <p:ph type="dt" sz="half" idx="10"/>
          </p:nvPr>
        </p:nvSpPr>
        <p:spPr/>
        <p:txBody>
          <a:bodyPr/>
          <a:lstStyle/>
          <a:p>
            <a:fld id="{497A062E-428F-4743-BD92-5E5B95F1A0E5}" type="datetimeFigureOut">
              <a:rPr lang="en-US" smtClean="0"/>
              <a:t>10/25/21</a:t>
            </a:fld>
            <a:endParaRPr lang="en-US"/>
          </a:p>
        </p:txBody>
      </p:sp>
      <p:sp>
        <p:nvSpPr>
          <p:cNvPr id="5" name="Footer Placeholder 4">
            <a:extLst>
              <a:ext uri="{FF2B5EF4-FFF2-40B4-BE49-F238E27FC236}">
                <a16:creationId xmlns:a16="http://schemas.microsoft.com/office/drawing/2014/main" id="{4F45318B-BAEC-364D-8635-6AEEEB39C4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D49AE4-3D1B-FF41-BD5D-8CCB28ECA545}"/>
              </a:ext>
            </a:extLst>
          </p:cNvPr>
          <p:cNvSpPr>
            <a:spLocks noGrp="1"/>
          </p:cNvSpPr>
          <p:nvPr>
            <p:ph type="sldNum" sz="quarter" idx="12"/>
          </p:nvPr>
        </p:nvSpPr>
        <p:spPr/>
        <p:txBody>
          <a:bodyPr/>
          <a:lstStyle/>
          <a:p>
            <a:fld id="{B90E683F-19F9-F94F-8386-A053430916A7}" type="slidenum">
              <a:rPr lang="en-US" smtClean="0"/>
              <a:t>‹#›</a:t>
            </a:fld>
            <a:endParaRPr lang="en-US"/>
          </a:p>
        </p:txBody>
      </p:sp>
    </p:spTree>
    <p:extLst>
      <p:ext uri="{BB962C8B-B14F-4D97-AF65-F5344CB8AC3E}">
        <p14:creationId xmlns:p14="http://schemas.microsoft.com/office/powerpoint/2010/main" val="3493585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C01FF-330D-5344-BE4C-8A7A71446F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1AEBD2-E250-304C-A79A-8178D940C2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3198E2-04DD-994E-BE9E-C14348E14844}"/>
              </a:ext>
            </a:extLst>
          </p:cNvPr>
          <p:cNvSpPr>
            <a:spLocks noGrp="1"/>
          </p:cNvSpPr>
          <p:nvPr>
            <p:ph type="dt" sz="half" idx="10"/>
          </p:nvPr>
        </p:nvSpPr>
        <p:spPr/>
        <p:txBody>
          <a:bodyPr/>
          <a:lstStyle/>
          <a:p>
            <a:fld id="{497A062E-428F-4743-BD92-5E5B95F1A0E5}" type="datetimeFigureOut">
              <a:rPr lang="en-US" smtClean="0"/>
              <a:t>10/25/21</a:t>
            </a:fld>
            <a:endParaRPr lang="en-US"/>
          </a:p>
        </p:txBody>
      </p:sp>
      <p:sp>
        <p:nvSpPr>
          <p:cNvPr id="5" name="Footer Placeholder 4">
            <a:extLst>
              <a:ext uri="{FF2B5EF4-FFF2-40B4-BE49-F238E27FC236}">
                <a16:creationId xmlns:a16="http://schemas.microsoft.com/office/drawing/2014/main" id="{FDC8DE5C-CEC3-0949-B8CA-C17566F9D3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B92360-C008-9841-9E91-EF87DDADDF81}"/>
              </a:ext>
            </a:extLst>
          </p:cNvPr>
          <p:cNvSpPr>
            <a:spLocks noGrp="1"/>
          </p:cNvSpPr>
          <p:nvPr>
            <p:ph type="sldNum" sz="quarter" idx="12"/>
          </p:nvPr>
        </p:nvSpPr>
        <p:spPr/>
        <p:txBody>
          <a:bodyPr/>
          <a:lstStyle/>
          <a:p>
            <a:fld id="{B90E683F-19F9-F94F-8386-A053430916A7}" type="slidenum">
              <a:rPr lang="en-US" smtClean="0"/>
              <a:t>‹#›</a:t>
            </a:fld>
            <a:endParaRPr lang="en-US"/>
          </a:p>
        </p:txBody>
      </p:sp>
    </p:spTree>
    <p:extLst>
      <p:ext uri="{BB962C8B-B14F-4D97-AF65-F5344CB8AC3E}">
        <p14:creationId xmlns:p14="http://schemas.microsoft.com/office/powerpoint/2010/main" val="3121649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F494F-279C-2A4E-816E-6D33EEBA5A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93B2CC-FC53-5940-9430-E24C462649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68F893-43DA-8744-AB2C-5A61BBA04231}"/>
              </a:ext>
            </a:extLst>
          </p:cNvPr>
          <p:cNvSpPr>
            <a:spLocks noGrp="1"/>
          </p:cNvSpPr>
          <p:nvPr>
            <p:ph type="dt" sz="half" idx="10"/>
          </p:nvPr>
        </p:nvSpPr>
        <p:spPr/>
        <p:txBody>
          <a:bodyPr/>
          <a:lstStyle/>
          <a:p>
            <a:fld id="{497A062E-428F-4743-BD92-5E5B95F1A0E5}" type="datetimeFigureOut">
              <a:rPr lang="en-US" smtClean="0"/>
              <a:t>10/25/21</a:t>
            </a:fld>
            <a:endParaRPr lang="en-US"/>
          </a:p>
        </p:txBody>
      </p:sp>
      <p:sp>
        <p:nvSpPr>
          <p:cNvPr id="5" name="Footer Placeholder 4">
            <a:extLst>
              <a:ext uri="{FF2B5EF4-FFF2-40B4-BE49-F238E27FC236}">
                <a16:creationId xmlns:a16="http://schemas.microsoft.com/office/drawing/2014/main" id="{C1814140-9EAA-F149-89F0-310BC15E9B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E59D7-F3AB-BA41-B502-B33EEC90B883}"/>
              </a:ext>
            </a:extLst>
          </p:cNvPr>
          <p:cNvSpPr>
            <a:spLocks noGrp="1"/>
          </p:cNvSpPr>
          <p:nvPr>
            <p:ph type="sldNum" sz="quarter" idx="12"/>
          </p:nvPr>
        </p:nvSpPr>
        <p:spPr/>
        <p:txBody>
          <a:bodyPr/>
          <a:lstStyle/>
          <a:p>
            <a:fld id="{B90E683F-19F9-F94F-8386-A053430916A7}" type="slidenum">
              <a:rPr lang="en-US" smtClean="0"/>
              <a:t>‹#›</a:t>
            </a:fld>
            <a:endParaRPr lang="en-US"/>
          </a:p>
        </p:txBody>
      </p:sp>
    </p:spTree>
    <p:extLst>
      <p:ext uri="{BB962C8B-B14F-4D97-AF65-F5344CB8AC3E}">
        <p14:creationId xmlns:p14="http://schemas.microsoft.com/office/powerpoint/2010/main" val="2120225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E1CA-5FEF-3543-A9F2-9B47AEEE0B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507EA2-9F00-554F-97F4-ABD193497A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760C8B-1151-D14C-A479-831C429E92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01721E-A020-EF49-9691-5E3236C7B74F}"/>
              </a:ext>
            </a:extLst>
          </p:cNvPr>
          <p:cNvSpPr>
            <a:spLocks noGrp="1"/>
          </p:cNvSpPr>
          <p:nvPr>
            <p:ph type="dt" sz="half" idx="10"/>
          </p:nvPr>
        </p:nvSpPr>
        <p:spPr/>
        <p:txBody>
          <a:bodyPr/>
          <a:lstStyle/>
          <a:p>
            <a:fld id="{497A062E-428F-4743-BD92-5E5B95F1A0E5}" type="datetimeFigureOut">
              <a:rPr lang="en-US" smtClean="0"/>
              <a:t>10/25/21</a:t>
            </a:fld>
            <a:endParaRPr lang="en-US"/>
          </a:p>
        </p:txBody>
      </p:sp>
      <p:sp>
        <p:nvSpPr>
          <p:cNvPr id="6" name="Footer Placeholder 5">
            <a:extLst>
              <a:ext uri="{FF2B5EF4-FFF2-40B4-BE49-F238E27FC236}">
                <a16:creationId xmlns:a16="http://schemas.microsoft.com/office/drawing/2014/main" id="{2F7F477C-DA18-314A-9D35-30FAC0E8E0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A76E25-F710-7E44-995C-436212CAC479}"/>
              </a:ext>
            </a:extLst>
          </p:cNvPr>
          <p:cNvSpPr>
            <a:spLocks noGrp="1"/>
          </p:cNvSpPr>
          <p:nvPr>
            <p:ph type="sldNum" sz="quarter" idx="12"/>
          </p:nvPr>
        </p:nvSpPr>
        <p:spPr/>
        <p:txBody>
          <a:bodyPr/>
          <a:lstStyle/>
          <a:p>
            <a:fld id="{B90E683F-19F9-F94F-8386-A053430916A7}" type="slidenum">
              <a:rPr lang="en-US" smtClean="0"/>
              <a:t>‹#›</a:t>
            </a:fld>
            <a:endParaRPr lang="en-US"/>
          </a:p>
        </p:txBody>
      </p:sp>
    </p:spTree>
    <p:extLst>
      <p:ext uri="{BB962C8B-B14F-4D97-AF65-F5344CB8AC3E}">
        <p14:creationId xmlns:p14="http://schemas.microsoft.com/office/powerpoint/2010/main" val="2921627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330B5-4645-1F41-9B09-A9B6015834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1F9C14-A84C-F54E-8483-1B768F26AA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F9C736-C7FD-264A-AC01-2FAC06A523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D0BF4A-AFA8-F143-BB77-1BBCF19A00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C8F7C7-9063-3648-B0C7-4E904AFCC6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73D8BE-6A19-7A4D-B4B2-A8F2F74ED714}"/>
              </a:ext>
            </a:extLst>
          </p:cNvPr>
          <p:cNvSpPr>
            <a:spLocks noGrp="1"/>
          </p:cNvSpPr>
          <p:nvPr>
            <p:ph type="dt" sz="half" idx="10"/>
          </p:nvPr>
        </p:nvSpPr>
        <p:spPr/>
        <p:txBody>
          <a:bodyPr/>
          <a:lstStyle/>
          <a:p>
            <a:fld id="{497A062E-428F-4743-BD92-5E5B95F1A0E5}" type="datetimeFigureOut">
              <a:rPr lang="en-US" smtClean="0"/>
              <a:t>10/25/21</a:t>
            </a:fld>
            <a:endParaRPr lang="en-US"/>
          </a:p>
        </p:txBody>
      </p:sp>
      <p:sp>
        <p:nvSpPr>
          <p:cNvPr id="8" name="Footer Placeholder 7">
            <a:extLst>
              <a:ext uri="{FF2B5EF4-FFF2-40B4-BE49-F238E27FC236}">
                <a16:creationId xmlns:a16="http://schemas.microsoft.com/office/drawing/2014/main" id="{F4028669-2E4D-274A-82A6-C3370D895D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D85F4B-070F-5F46-BB6D-038398257801}"/>
              </a:ext>
            </a:extLst>
          </p:cNvPr>
          <p:cNvSpPr>
            <a:spLocks noGrp="1"/>
          </p:cNvSpPr>
          <p:nvPr>
            <p:ph type="sldNum" sz="quarter" idx="12"/>
          </p:nvPr>
        </p:nvSpPr>
        <p:spPr/>
        <p:txBody>
          <a:bodyPr/>
          <a:lstStyle/>
          <a:p>
            <a:fld id="{B90E683F-19F9-F94F-8386-A053430916A7}" type="slidenum">
              <a:rPr lang="en-US" smtClean="0"/>
              <a:t>‹#›</a:t>
            </a:fld>
            <a:endParaRPr lang="en-US"/>
          </a:p>
        </p:txBody>
      </p:sp>
    </p:spTree>
    <p:extLst>
      <p:ext uri="{BB962C8B-B14F-4D97-AF65-F5344CB8AC3E}">
        <p14:creationId xmlns:p14="http://schemas.microsoft.com/office/powerpoint/2010/main" val="4293975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21C2C-F436-9446-B7CE-B31116C5C0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DEEB65-AD56-7248-8E85-C58857359579}"/>
              </a:ext>
            </a:extLst>
          </p:cNvPr>
          <p:cNvSpPr>
            <a:spLocks noGrp="1"/>
          </p:cNvSpPr>
          <p:nvPr>
            <p:ph type="dt" sz="half" idx="10"/>
          </p:nvPr>
        </p:nvSpPr>
        <p:spPr/>
        <p:txBody>
          <a:bodyPr/>
          <a:lstStyle/>
          <a:p>
            <a:fld id="{497A062E-428F-4743-BD92-5E5B95F1A0E5}" type="datetimeFigureOut">
              <a:rPr lang="en-US" smtClean="0"/>
              <a:t>10/25/21</a:t>
            </a:fld>
            <a:endParaRPr lang="en-US"/>
          </a:p>
        </p:txBody>
      </p:sp>
      <p:sp>
        <p:nvSpPr>
          <p:cNvPr id="4" name="Footer Placeholder 3">
            <a:extLst>
              <a:ext uri="{FF2B5EF4-FFF2-40B4-BE49-F238E27FC236}">
                <a16:creationId xmlns:a16="http://schemas.microsoft.com/office/drawing/2014/main" id="{F345B8BE-4AAF-EE4B-80C6-62B20A68BD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883669-E648-0C49-9EBF-50113402B1D3}"/>
              </a:ext>
            </a:extLst>
          </p:cNvPr>
          <p:cNvSpPr>
            <a:spLocks noGrp="1"/>
          </p:cNvSpPr>
          <p:nvPr>
            <p:ph type="sldNum" sz="quarter" idx="12"/>
          </p:nvPr>
        </p:nvSpPr>
        <p:spPr/>
        <p:txBody>
          <a:bodyPr/>
          <a:lstStyle/>
          <a:p>
            <a:fld id="{B90E683F-19F9-F94F-8386-A053430916A7}" type="slidenum">
              <a:rPr lang="en-US" smtClean="0"/>
              <a:t>‹#›</a:t>
            </a:fld>
            <a:endParaRPr lang="en-US"/>
          </a:p>
        </p:txBody>
      </p:sp>
    </p:spTree>
    <p:extLst>
      <p:ext uri="{BB962C8B-B14F-4D97-AF65-F5344CB8AC3E}">
        <p14:creationId xmlns:p14="http://schemas.microsoft.com/office/powerpoint/2010/main" val="2582976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8E5D3E-D654-A74E-A6DD-71F060A9EDC2}"/>
              </a:ext>
            </a:extLst>
          </p:cNvPr>
          <p:cNvSpPr>
            <a:spLocks noGrp="1"/>
          </p:cNvSpPr>
          <p:nvPr>
            <p:ph type="dt" sz="half" idx="10"/>
          </p:nvPr>
        </p:nvSpPr>
        <p:spPr/>
        <p:txBody>
          <a:bodyPr/>
          <a:lstStyle/>
          <a:p>
            <a:fld id="{497A062E-428F-4743-BD92-5E5B95F1A0E5}" type="datetimeFigureOut">
              <a:rPr lang="en-US" smtClean="0"/>
              <a:t>10/25/21</a:t>
            </a:fld>
            <a:endParaRPr lang="en-US"/>
          </a:p>
        </p:txBody>
      </p:sp>
      <p:sp>
        <p:nvSpPr>
          <p:cNvPr id="3" name="Footer Placeholder 2">
            <a:extLst>
              <a:ext uri="{FF2B5EF4-FFF2-40B4-BE49-F238E27FC236}">
                <a16:creationId xmlns:a16="http://schemas.microsoft.com/office/drawing/2014/main" id="{8CA7028F-EF45-ED4E-A89B-F6CF4C5A91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E7B1AC-5673-FF49-A024-812D87746EB3}"/>
              </a:ext>
            </a:extLst>
          </p:cNvPr>
          <p:cNvSpPr>
            <a:spLocks noGrp="1"/>
          </p:cNvSpPr>
          <p:nvPr>
            <p:ph type="sldNum" sz="quarter" idx="12"/>
          </p:nvPr>
        </p:nvSpPr>
        <p:spPr/>
        <p:txBody>
          <a:bodyPr/>
          <a:lstStyle/>
          <a:p>
            <a:fld id="{B90E683F-19F9-F94F-8386-A053430916A7}" type="slidenum">
              <a:rPr lang="en-US" smtClean="0"/>
              <a:t>‹#›</a:t>
            </a:fld>
            <a:endParaRPr lang="en-US"/>
          </a:p>
        </p:txBody>
      </p:sp>
    </p:spTree>
    <p:extLst>
      <p:ext uri="{BB962C8B-B14F-4D97-AF65-F5344CB8AC3E}">
        <p14:creationId xmlns:p14="http://schemas.microsoft.com/office/powerpoint/2010/main" val="3305661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ABA7C-5EE0-8142-9E56-C829F4EFE4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41536C-CE5B-E646-99C6-608A86576F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5BD9D1-C11E-8A4D-9049-3BC8F13EA1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792D61-445E-CE40-8C1C-B5039C9D5804}"/>
              </a:ext>
            </a:extLst>
          </p:cNvPr>
          <p:cNvSpPr>
            <a:spLocks noGrp="1"/>
          </p:cNvSpPr>
          <p:nvPr>
            <p:ph type="dt" sz="half" idx="10"/>
          </p:nvPr>
        </p:nvSpPr>
        <p:spPr/>
        <p:txBody>
          <a:bodyPr/>
          <a:lstStyle/>
          <a:p>
            <a:fld id="{497A062E-428F-4743-BD92-5E5B95F1A0E5}" type="datetimeFigureOut">
              <a:rPr lang="en-US" smtClean="0"/>
              <a:t>10/25/21</a:t>
            </a:fld>
            <a:endParaRPr lang="en-US"/>
          </a:p>
        </p:txBody>
      </p:sp>
      <p:sp>
        <p:nvSpPr>
          <p:cNvPr id="6" name="Footer Placeholder 5">
            <a:extLst>
              <a:ext uri="{FF2B5EF4-FFF2-40B4-BE49-F238E27FC236}">
                <a16:creationId xmlns:a16="http://schemas.microsoft.com/office/drawing/2014/main" id="{F4AD2080-4998-4F4A-A0B9-A56654AE9D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65A209-8D1A-0544-B407-E6071CB4061A}"/>
              </a:ext>
            </a:extLst>
          </p:cNvPr>
          <p:cNvSpPr>
            <a:spLocks noGrp="1"/>
          </p:cNvSpPr>
          <p:nvPr>
            <p:ph type="sldNum" sz="quarter" idx="12"/>
          </p:nvPr>
        </p:nvSpPr>
        <p:spPr/>
        <p:txBody>
          <a:bodyPr/>
          <a:lstStyle/>
          <a:p>
            <a:fld id="{B90E683F-19F9-F94F-8386-A053430916A7}" type="slidenum">
              <a:rPr lang="en-US" smtClean="0"/>
              <a:t>‹#›</a:t>
            </a:fld>
            <a:endParaRPr lang="en-US"/>
          </a:p>
        </p:txBody>
      </p:sp>
    </p:spTree>
    <p:extLst>
      <p:ext uri="{BB962C8B-B14F-4D97-AF65-F5344CB8AC3E}">
        <p14:creationId xmlns:p14="http://schemas.microsoft.com/office/powerpoint/2010/main" val="3200652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E3258-D2AD-E844-BEEF-D9C509EA88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6E1BFA-A0FB-7F47-93F9-0602B9B0E9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D71D50-89FB-794C-A884-91872704DF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CF0BEF-3592-944C-AB82-87BA49A511CC}"/>
              </a:ext>
            </a:extLst>
          </p:cNvPr>
          <p:cNvSpPr>
            <a:spLocks noGrp="1"/>
          </p:cNvSpPr>
          <p:nvPr>
            <p:ph type="dt" sz="half" idx="10"/>
          </p:nvPr>
        </p:nvSpPr>
        <p:spPr/>
        <p:txBody>
          <a:bodyPr/>
          <a:lstStyle/>
          <a:p>
            <a:fld id="{497A062E-428F-4743-BD92-5E5B95F1A0E5}" type="datetimeFigureOut">
              <a:rPr lang="en-US" smtClean="0"/>
              <a:t>10/25/21</a:t>
            </a:fld>
            <a:endParaRPr lang="en-US"/>
          </a:p>
        </p:txBody>
      </p:sp>
      <p:sp>
        <p:nvSpPr>
          <p:cNvPr id="6" name="Footer Placeholder 5">
            <a:extLst>
              <a:ext uri="{FF2B5EF4-FFF2-40B4-BE49-F238E27FC236}">
                <a16:creationId xmlns:a16="http://schemas.microsoft.com/office/drawing/2014/main" id="{2DB93FBA-8604-7C4E-8396-B0FC2077AE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59649D-549A-6549-9742-2B3679816952}"/>
              </a:ext>
            </a:extLst>
          </p:cNvPr>
          <p:cNvSpPr>
            <a:spLocks noGrp="1"/>
          </p:cNvSpPr>
          <p:nvPr>
            <p:ph type="sldNum" sz="quarter" idx="12"/>
          </p:nvPr>
        </p:nvSpPr>
        <p:spPr/>
        <p:txBody>
          <a:bodyPr/>
          <a:lstStyle/>
          <a:p>
            <a:fld id="{B90E683F-19F9-F94F-8386-A053430916A7}" type="slidenum">
              <a:rPr lang="en-US" smtClean="0"/>
              <a:t>‹#›</a:t>
            </a:fld>
            <a:endParaRPr lang="en-US"/>
          </a:p>
        </p:txBody>
      </p:sp>
    </p:spTree>
    <p:extLst>
      <p:ext uri="{BB962C8B-B14F-4D97-AF65-F5344CB8AC3E}">
        <p14:creationId xmlns:p14="http://schemas.microsoft.com/office/powerpoint/2010/main" val="3622651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ED6378-0ED0-4D44-998A-891765845D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8AEA96-A372-B147-905D-BA8DD55243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D305FF-980D-BB46-887E-FDCF49E75F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7A062E-428F-4743-BD92-5E5B95F1A0E5}" type="datetimeFigureOut">
              <a:rPr lang="en-US" smtClean="0"/>
              <a:t>10/25/21</a:t>
            </a:fld>
            <a:endParaRPr lang="en-US"/>
          </a:p>
        </p:txBody>
      </p:sp>
      <p:sp>
        <p:nvSpPr>
          <p:cNvPr id="5" name="Footer Placeholder 4">
            <a:extLst>
              <a:ext uri="{FF2B5EF4-FFF2-40B4-BE49-F238E27FC236}">
                <a16:creationId xmlns:a16="http://schemas.microsoft.com/office/drawing/2014/main" id="{7311C919-0B28-C34D-AC19-EBF821606E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FC0C17-878B-2446-A632-7CC9F57FCC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0E683F-19F9-F94F-8386-A053430916A7}" type="slidenum">
              <a:rPr lang="en-US" smtClean="0"/>
              <a:t>‹#›</a:t>
            </a:fld>
            <a:endParaRPr lang="en-US"/>
          </a:p>
        </p:txBody>
      </p:sp>
    </p:spTree>
    <p:extLst>
      <p:ext uri="{BB962C8B-B14F-4D97-AF65-F5344CB8AC3E}">
        <p14:creationId xmlns:p14="http://schemas.microsoft.com/office/powerpoint/2010/main" val="6889138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7.jpeg"/><Relationship Id="rId4" Type="http://schemas.openxmlformats.org/officeDocument/2006/relationships/diagramLayout" Target="../diagrams/layout1.xml"/><Relationship Id="rId9" Type="http://schemas.openxmlformats.org/officeDocument/2006/relationships/image" Target="../media/image1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jp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9F10D-8644-AF4E-A21C-0DE0161E78DD}"/>
              </a:ext>
            </a:extLst>
          </p:cNvPr>
          <p:cNvSpPr>
            <a:spLocks noGrp="1"/>
          </p:cNvSpPr>
          <p:nvPr>
            <p:ph type="ctrTitle"/>
          </p:nvPr>
        </p:nvSpPr>
        <p:spPr>
          <a:xfrm>
            <a:off x="818705" y="369095"/>
            <a:ext cx="9603113" cy="1655762"/>
          </a:xfrm>
        </p:spPr>
        <p:txBody>
          <a:bodyPr>
            <a:normAutofit/>
          </a:bodyPr>
          <a:lstStyle/>
          <a:p>
            <a:pPr algn="l"/>
            <a:r>
              <a:rPr lang="en-US" sz="4800" dirty="0">
                <a:solidFill>
                  <a:srgbClr val="FF661B"/>
                </a:solidFill>
                <a:latin typeface="Gill Sans MT" panose="020B0502020104020203" pitchFamily="34" charset="77"/>
              </a:rPr>
              <a:t>USAID Social and </a:t>
            </a:r>
            <a:br>
              <a:rPr lang="en-US" sz="4800" dirty="0">
                <a:solidFill>
                  <a:srgbClr val="FF661B"/>
                </a:solidFill>
                <a:latin typeface="Gill Sans MT" panose="020B0502020104020203" pitchFamily="34" charset="77"/>
              </a:rPr>
            </a:br>
            <a:r>
              <a:rPr lang="en-US" sz="4800" dirty="0">
                <a:solidFill>
                  <a:srgbClr val="FF661B"/>
                </a:solidFill>
                <a:latin typeface="Gill Sans MT" panose="020B0502020104020203" pitchFamily="34" charset="77"/>
              </a:rPr>
              <a:t>Behavior Change Activity</a:t>
            </a:r>
          </a:p>
        </p:txBody>
      </p:sp>
      <p:sp>
        <p:nvSpPr>
          <p:cNvPr id="3" name="Subtitle 2">
            <a:extLst>
              <a:ext uri="{FF2B5EF4-FFF2-40B4-BE49-F238E27FC236}">
                <a16:creationId xmlns:a16="http://schemas.microsoft.com/office/drawing/2014/main" id="{9A50AB3C-2EF1-0D4A-8176-DE94A9EEFF9F}"/>
              </a:ext>
            </a:extLst>
          </p:cNvPr>
          <p:cNvSpPr>
            <a:spLocks noGrp="1"/>
          </p:cNvSpPr>
          <p:nvPr>
            <p:ph type="subTitle" idx="1"/>
          </p:nvPr>
        </p:nvSpPr>
        <p:spPr>
          <a:xfrm>
            <a:off x="1594559" y="3011881"/>
            <a:ext cx="9529913" cy="705832"/>
          </a:xfrm>
        </p:spPr>
        <p:txBody>
          <a:bodyPr>
            <a:normAutofit/>
          </a:bodyPr>
          <a:lstStyle/>
          <a:p>
            <a:pPr>
              <a:lnSpc>
                <a:spcPct val="80000"/>
              </a:lnSpc>
            </a:pPr>
            <a:r>
              <a:rPr lang="en-US" sz="3100" b="1" dirty="0">
                <a:latin typeface="Gill Sans MT" panose="020B0502020104020203" pitchFamily="34" charset="0"/>
                <a:cs typeface="Arial" panose="020B0604020202020204" pitchFamily="34" charset="0"/>
              </a:rPr>
              <a:t>Family Health Creative Brief </a:t>
            </a:r>
          </a:p>
        </p:txBody>
      </p:sp>
      <p:sp>
        <p:nvSpPr>
          <p:cNvPr id="5" name="Rectangle 4">
            <a:extLst>
              <a:ext uri="{FF2B5EF4-FFF2-40B4-BE49-F238E27FC236}">
                <a16:creationId xmlns:a16="http://schemas.microsoft.com/office/drawing/2014/main" id="{6C0B678E-0DB8-2345-8CB9-696995208639}"/>
              </a:ext>
            </a:extLst>
          </p:cNvPr>
          <p:cNvSpPr/>
          <p:nvPr/>
        </p:nvSpPr>
        <p:spPr>
          <a:xfrm>
            <a:off x="445458" y="286090"/>
            <a:ext cx="164143" cy="1655762"/>
          </a:xfrm>
          <a:prstGeom prst="rect">
            <a:avLst/>
          </a:prstGeom>
          <a:solidFill>
            <a:srgbClr val="FF66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logo&#10;&#10;Description automatically generated">
            <a:extLst>
              <a:ext uri="{FF2B5EF4-FFF2-40B4-BE49-F238E27FC236}">
                <a16:creationId xmlns:a16="http://schemas.microsoft.com/office/drawing/2014/main" id="{924B1B8D-6679-E84E-9DDA-0E7BA007CEF8}"/>
              </a:ext>
            </a:extLst>
          </p:cNvPr>
          <p:cNvPicPr>
            <a:picLocks noChangeAspect="1"/>
          </p:cNvPicPr>
          <p:nvPr/>
        </p:nvPicPr>
        <p:blipFill>
          <a:blip r:embed="rId2"/>
          <a:stretch>
            <a:fillRect/>
          </a:stretch>
        </p:blipFill>
        <p:spPr>
          <a:xfrm>
            <a:off x="10630922" y="286090"/>
            <a:ext cx="1177757" cy="1394210"/>
          </a:xfrm>
          <a:prstGeom prst="rect">
            <a:avLst/>
          </a:prstGeom>
        </p:spPr>
      </p:pic>
      <p:grpSp>
        <p:nvGrpSpPr>
          <p:cNvPr id="20" name="Group 19">
            <a:extLst>
              <a:ext uri="{FF2B5EF4-FFF2-40B4-BE49-F238E27FC236}">
                <a16:creationId xmlns:a16="http://schemas.microsoft.com/office/drawing/2014/main" id="{5BB80984-6533-3941-9775-29A95CBC4244}"/>
              </a:ext>
            </a:extLst>
          </p:cNvPr>
          <p:cNvGrpSpPr/>
          <p:nvPr/>
        </p:nvGrpSpPr>
        <p:grpSpPr>
          <a:xfrm>
            <a:off x="445458" y="6036693"/>
            <a:ext cx="11323408" cy="705832"/>
            <a:chOff x="391670" y="6036694"/>
            <a:chExt cx="11323408" cy="705832"/>
          </a:xfrm>
        </p:grpSpPr>
        <p:pic>
          <p:nvPicPr>
            <p:cNvPr id="10" name="Picture 9" descr="Logo&#10;&#10;Description automatically generated">
              <a:extLst>
                <a:ext uri="{FF2B5EF4-FFF2-40B4-BE49-F238E27FC236}">
                  <a16:creationId xmlns:a16="http://schemas.microsoft.com/office/drawing/2014/main" id="{26EFD8EB-1097-3F43-93C4-8118BEBD3247}"/>
                </a:ext>
              </a:extLst>
            </p:cNvPr>
            <p:cNvPicPr>
              <a:picLocks noChangeAspect="1"/>
            </p:cNvPicPr>
            <p:nvPr/>
          </p:nvPicPr>
          <p:blipFill>
            <a:blip r:embed="rId3"/>
            <a:stretch>
              <a:fillRect/>
            </a:stretch>
          </p:blipFill>
          <p:spPr>
            <a:xfrm>
              <a:off x="391670" y="6036694"/>
              <a:ext cx="1835165" cy="705832"/>
            </a:xfrm>
            <a:prstGeom prst="rect">
              <a:avLst/>
            </a:prstGeom>
          </p:spPr>
        </p:pic>
        <p:pic>
          <p:nvPicPr>
            <p:cNvPr id="6" name="Picture 5" descr="Text&#10;&#10;Description automatically generated">
              <a:extLst>
                <a:ext uri="{FF2B5EF4-FFF2-40B4-BE49-F238E27FC236}">
                  <a16:creationId xmlns:a16="http://schemas.microsoft.com/office/drawing/2014/main" id="{3F86531E-E6CB-034B-B591-8AFF088ADDD7}"/>
                </a:ext>
              </a:extLst>
            </p:cNvPr>
            <p:cNvPicPr>
              <a:picLocks noChangeAspect="1"/>
            </p:cNvPicPr>
            <p:nvPr/>
          </p:nvPicPr>
          <p:blipFill>
            <a:blip r:embed="rId4"/>
            <a:stretch>
              <a:fillRect/>
            </a:stretch>
          </p:blipFill>
          <p:spPr>
            <a:xfrm>
              <a:off x="2649849" y="6169614"/>
              <a:ext cx="1728515" cy="380273"/>
            </a:xfrm>
            <a:prstGeom prst="rect">
              <a:avLst/>
            </a:prstGeom>
          </p:spPr>
        </p:pic>
        <p:pic>
          <p:nvPicPr>
            <p:cNvPr id="9" name="Picture 8" descr="Logo, company name&#10;&#10;Description automatically generated">
              <a:extLst>
                <a:ext uri="{FF2B5EF4-FFF2-40B4-BE49-F238E27FC236}">
                  <a16:creationId xmlns:a16="http://schemas.microsoft.com/office/drawing/2014/main" id="{AEF97DBA-286A-CC45-B40A-33EF92F28215}"/>
                </a:ext>
              </a:extLst>
            </p:cNvPr>
            <p:cNvPicPr>
              <a:picLocks noChangeAspect="1"/>
            </p:cNvPicPr>
            <p:nvPr/>
          </p:nvPicPr>
          <p:blipFill>
            <a:blip r:embed="rId5"/>
            <a:stretch>
              <a:fillRect/>
            </a:stretch>
          </p:blipFill>
          <p:spPr>
            <a:xfrm>
              <a:off x="4847753" y="6078527"/>
              <a:ext cx="1058197" cy="551212"/>
            </a:xfrm>
            <a:prstGeom prst="rect">
              <a:avLst/>
            </a:prstGeom>
          </p:spPr>
        </p:pic>
        <p:pic>
          <p:nvPicPr>
            <p:cNvPr id="12" name="Picture 11" descr="A picture containing table, drawing&#10;&#10;Description automatically generated">
              <a:extLst>
                <a:ext uri="{FF2B5EF4-FFF2-40B4-BE49-F238E27FC236}">
                  <a16:creationId xmlns:a16="http://schemas.microsoft.com/office/drawing/2014/main" id="{F5287076-96E5-EC4C-9E01-CAAA8B46DCFC}"/>
                </a:ext>
              </a:extLst>
            </p:cNvPr>
            <p:cNvPicPr>
              <a:picLocks noChangeAspect="1"/>
            </p:cNvPicPr>
            <p:nvPr/>
          </p:nvPicPr>
          <p:blipFill>
            <a:blip r:embed="rId6"/>
            <a:stretch>
              <a:fillRect/>
            </a:stretch>
          </p:blipFill>
          <p:spPr>
            <a:xfrm>
              <a:off x="6305728" y="6254715"/>
              <a:ext cx="1192353" cy="263840"/>
            </a:xfrm>
            <a:prstGeom prst="rect">
              <a:avLst/>
            </a:prstGeom>
          </p:spPr>
        </p:pic>
        <p:pic>
          <p:nvPicPr>
            <p:cNvPr id="14" name="Picture 13" descr="A close up of a sign&#10;&#10;Description automatically generated">
              <a:extLst>
                <a:ext uri="{FF2B5EF4-FFF2-40B4-BE49-F238E27FC236}">
                  <a16:creationId xmlns:a16="http://schemas.microsoft.com/office/drawing/2014/main" id="{0F831CB9-9944-FF4C-A46C-E878B1552789}"/>
                </a:ext>
              </a:extLst>
            </p:cNvPr>
            <p:cNvPicPr>
              <a:picLocks noChangeAspect="1"/>
            </p:cNvPicPr>
            <p:nvPr/>
          </p:nvPicPr>
          <p:blipFill>
            <a:blip r:embed="rId7"/>
            <a:stretch>
              <a:fillRect/>
            </a:stretch>
          </p:blipFill>
          <p:spPr>
            <a:xfrm>
              <a:off x="7952381" y="6145712"/>
              <a:ext cx="1740261" cy="358729"/>
            </a:xfrm>
            <a:prstGeom prst="rect">
              <a:avLst/>
            </a:prstGeom>
          </p:spPr>
        </p:pic>
        <p:pic>
          <p:nvPicPr>
            <p:cNvPr id="16" name="Picture 15" descr="Text&#10;&#10;Description automatically generated">
              <a:extLst>
                <a:ext uri="{FF2B5EF4-FFF2-40B4-BE49-F238E27FC236}">
                  <a16:creationId xmlns:a16="http://schemas.microsoft.com/office/drawing/2014/main" id="{2BBA45A8-34B3-3544-B472-8F60AD38EE24}"/>
                </a:ext>
              </a:extLst>
            </p:cNvPr>
            <p:cNvPicPr>
              <a:picLocks noChangeAspect="1"/>
            </p:cNvPicPr>
            <p:nvPr/>
          </p:nvPicPr>
          <p:blipFill>
            <a:blip r:embed="rId8"/>
            <a:stretch>
              <a:fillRect/>
            </a:stretch>
          </p:blipFill>
          <p:spPr>
            <a:xfrm>
              <a:off x="10217426" y="6155173"/>
              <a:ext cx="1497652" cy="416738"/>
            </a:xfrm>
            <a:prstGeom prst="rect">
              <a:avLst/>
            </a:prstGeom>
          </p:spPr>
        </p:pic>
      </p:grpSp>
      <p:sp>
        <p:nvSpPr>
          <p:cNvPr id="15" name="Subtitle 2">
            <a:extLst>
              <a:ext uri="{FF2B5EF4-FFF2-40B4-BE49-F238E27FC236}">
                <a16:creationId xmlns:a16="http://schemas.microsoft.com/office/drawing/2014/main" id="{1CF64C42-4BD3-1D4A-B267-940FED17FF71}"/>
              </a:ext>
            </a:extLst>
          </p:cNvPr>
          <p:cNvSpPr txBox="1">
            <a:spLocks/>
          </p:cNvSpPr>
          <p:nvPr/>
        </p:nvSpPr>
        <p:spPr>
          <a:xfrm>
            <a:off x="1778183" y="4416236"/>
            <a:ext cx="6600095" cy="70583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000" dirty="0">
              <a:solidFill>
                <a:schemeClr val="bg2">
                  <a:lumMod val="50000"/>
                </a:schemeClr>
              </a:solidFill>
              <a:latin typeface="Arial" panose="020B0604020202020204" pitchFamily="34" charset="0"/>
              <a:cs typeface="Arial" panose="020B0604020202020204" pitchFamily="34" charset="0"/>
            </a:endParaRPr>
          </a:p>
        </p:txBody>
      </p:sp>
      <p:sp>
        <p:nvSpPr>
          <p:cNvPr id="18" name="Subtitle 2">
            <a:extLst>
              <a:ext uri="{FF2B5EF4-FFF2-40B4-BE49-F238E27FC236}">
                <a16:creationId xmlns:a16="http://schemas.microsoft.com/office/drawing/2014/main" id="{71AC1CE0-CED6-3944-8BB2-214682F77998}"/>
              </a:ext>
            </a:extLst>
          </p:cNvPr>
          <p:cNvSpPr txBox="1">
            <a:spLocks/>
          </p:cNvSpPr>
          <p:nvPr/>
        </p:nvSpPr>
        <p:spPr>
          <a:xfrm>
            <a:off x="1988989" y="4562116"/>
            <a:ext cx="6600095" cy="400413"/>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a:latin typeface="Gill Sans MT" panose="020B0502020104020203" pitchFamily="34" charset="0"/>
                <a:cs typeface="Arial" panose="020B0604020202020204" pitchFamily="34" charset="0"/>
              </a:rPr>
              <a:t>October 2021</a:t>
            </a:r>
          </a:p>
        </p:txBody>
      </p:sp>
    </p:spTree>
    <p:extLst>
      <p:ext uri="{BB962C8B-B14F-4D97-AF65-F5344CB8AC3E}">
        <p14:creationId xmlns:p14="http://schemas.microsoft.com/office/powerpoint/2010/main" val="1298399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1E234CF4-802C-4AA1-B540-36C3B838C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36">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8">
            <a:extLst>
              <a:ext uri="{FF2B5EF4-FFF2-40B4-BE49-F238E27FC236}">
                <a16:creationId xmlns:a16="http://schemas.microsoft.com/office/drawing/2014/main" id="{9D800584-727A-48CF-8223-244AD9717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967" y="-1"/>
            <a:ext cx="5038344"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B924EA2-5D1F-DC4D-9F8B-79190F4D1917}"/>
              </a:ext>
            </a:extLst>
          </p:cNvPr>
          <p:cNvSpPr>
            <a:spLocks noGrp="1"/>
          </p:cNvSpPr>
          <p:nvPr>
            <p:ph type="title"/>
          </p:nvPr>
        </p:nvSpPr>
        <p:spPr>
          <a:xfrm>
            <a:off x="1166650" y="1332952"/>
            <a:ext cx="3926898" cy="3921176"/>
          </a:xfrm>
        </p:spPr>
        <p:txBody>
          <a:bodyPr anchor="ctr">
            <a:normAutofit/>
          </a:bodyPr>
          <a:lstStyle/>
          <a:p>
            <a:r>
              <a:rPr lang="en-US" sz="4200">
                <a:latin typeface="Gill Sans MT" panose="020B0502020104020203" pitchFamily="34" charset="77"/>
              </a:rPr>
              <a:t>Competitive Behaviors / Barriers – Complementary Feeding </a:t>
            </a:r>
          </a:p>
        </p:txBody>
      </p:sp>
      <p:grpSp>
        <p:nvGrpSpPr>
          <p:cNvPr id="32" name="Group 40">
            <a:extLst>
              <a:ext uri="{FF2B5EF4-FFF2-40B4-BE49-F238E27FC236}">
                <a16:creationId xmlns:a16="http://schemas.microsoft.com/office/drawing/2014/main" id="{B0CED441-B73B-4907-9AF2-614CEAC6A1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5422392" y="64008"/>
            <a:chExt cx="1178966" cy="232963"/>
          </a:xfrm>
        </p:grpSpPr>
        <p:sp>
          <p:nvSpPr>
            <p:cNvPr id="34" name="Rectangle 64">
              <a:extLst>
                <a:ext uri="{FF2B5EF4-FFF2-40B4-BE49-F238E27FC236}">
                  <a16:creationId xmlns:a16="http://schemas.microsoft.com/office/drawing/2014/main" id="{A03170C9-14E4-4D47-827E-51518FA9C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6">
              <a:extLst>
                <a:ext uri="{FF2B5EF4-FFF2-40B4-BE49-F238E27FC236}">
                  <a16:creationId xmlns:a16="http://schemas.microsoft.com/office/drawing/2014/main" id="{757EFF12-1826-499E-94C2-AF4400A66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4">
              <a:extLst>
                <a:ext uri="{FF2B5EF4-FFF2-40B4-BE49-F238E27FC236}">
                  <a16:creationId xmlns:a16="http://schemas.microsoft.com/office/drawing/2014/main" id="{20CC511B-2DB0-4523-82ED-40CCC5C7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6">
              <a:extLst>
                <a:ext uri="{FF2B5EF4-FFF2-40B4-BE49-F238E27FC236}">
                  <a16:creationId xmlns:a16="http://schemas.microsoft.com/office/drawing/2014/main" id="{6CB93565-67D6-49DD-8D4E-4685AC81A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AE9D45A7-FFB3-4E69-A4EC-FAA3489B0E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6">
              <a:extLst>
                <a:ext uri="{FF2B5EF4-FFF2-40B4-BE49-F238E27FC236}">
                  <a16:creationId xmlns:a16="http://schemas.microsoft.com/office/drawing/2014/main" id="{A29467A6-0F59-4991-89B5-35408BD725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4">
              <a:extLst>
                <a:ext uri="{FF2B5EF4-FFF2-40B4-BE49-F238E27FC236}">
                  <a16:creationId xmlns:a16="http://schemas.microsoft.com/office/drawing/2014/main" id="{AA726CA1-9A94-4AF0-B9DD-3572C692A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6">
              <a:extLst>
                <a:ext uri="{FF2B5EF4-FFF2-40B4-BE49-F238E27FC236}">
                  <a16:creationId xmlns:a16="http://schemas.microsoft.com/office/drawing/2014/main" id="{EB03BD70-FD68-460B-A88B-005DAB5BED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4">
              <a:extLst>
                <a:ext uri="{FF2B5EF4-FFF2-40B4-BE49-F238E27FC236}">
                  <a16:creationId xmlns:a16="http://schemas.microsoft.com/office/drawing/2014/main" id="{C1040543-6AB1-4FE1-8946-59D0E7BB8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6">
              <a:extLst>
                <a:ext uri="{FF2B5EF4-FFF2-40B4-BE49-F238E27FC236}">
                  <a16:creationId xmlns:a16="http://schemas.microsoft.com/office/drawing/2014/main" id="{BEEF4851-38D3-48A2-B05D-269771626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64">
              <a:extLst>
                <a:ext uri="{FF2B5EF4-FFF2-40B4-BE49-F238E27FC236}">
                  <a16:creationId xmlns:a16="http://schemas.microsoft.com/office/drawing/2014/main" id="{DEC37F16-C638-42B2-AA09-CA5142D85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66">
              <a:extLst>
                <a:ext uri="{FF2B5EF4-FFF2-40B4-BE49-F238E27FC236}">
                  <a16:creationId xmlns:a16="http://schemas.microsoft.com/office/drawing/2014/main" id="{0AC31779-80E9-4BF3-9703-F63FE8094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64">
              <a:extLst>
                <a:ext uri="{FF2B5EF4-FFF2-40B4-BE49-F238E27FC236}">
                  <a16:creationId xmlns:a16="http://schemas.microsoft.com/office/drawing/2014/main" id="{D71CA5FF-D764-4C4E-8854-E5875684F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66">
              <a:extLst>
                <a:ext uri="{FF2B5EF4-FFF2-40B4-BE49-F238E27FC236}">
                  <a16:creationId xmlns:a16="http://schemas.microsoft.com/office/drawing/2014/main" id="{81A1FA9D-7285-4D42-ADF3-BC14114B27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64">
              <a:extLst>
                <a:ext uri="{FF2B5EF4-FFF2-40B4-BE49-F238E27FC236}">
                  <a16:creationId xmlns:a16="http://schemas.microsoft.com/office/drawing/2014/main" id="{A1E40F6A-5F88-46D9-A510-00D54F0B8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66">
              <a:extLst>
                <a:ext uri="{FF2B5EF4-FFF2-40B4-BE49-F238E27FC236}">
                  <a16:creationId xmlns:a16="http://schemas.microsoft.com/office/drawing/2014/main" id="{938C555D-926A-4092-966E-1BC7E455F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64">
              <a:extLst>
                <a:ext uri="{FF2B5EF4-FFF2-40B4-BE49-F238E27FC236}">
                  <a16:creationId xmlns:a16="http://schemas.microsoft.com/office/drawing/2014/main" id="{58D049FF-3E13-4E3E-A5BE-CF5253B8E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66">
              <a:extLst>
                <a:ext uri="{FF2B5EF4-FFF2-40B4-BE49-F238E27FC236}">
                  <a16:creationId xmlns:a16="http://schemas.microsoft.com/office/drawing/2014/main" id="{A16547CF-5B03-4E57-B466-A0FDCECADD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64">
              <a:extLst>
                <a:ext uri="{FF2B5EF4-FFF2-40B4-BE49-F238E27FC236}">
                  <a16:creationId xmlns:a16="http://schemas.microsoft.com/office/drawing/2014/main" id="{84C012C4-5959-40D5-8A7B-8542BD4B98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6">
              <a:extLst>
                <a:ext uri="{FF2B5EF4-FFF2-40B4-BE49-F238E27FC236}">
                  <a16:creationId xmlns:a16="http://schemas.microsoft.com/office/drawing/2014/main" id="{8C7DF75A-2C0D-4388-A295-397333ADBD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032F36E7-3A94-E443-A1E3-9B8BA86B3DB6}"/>
              </a:ext>
            </a:extLst>
          </p:cNvPr>
          <p:cNvSpPr>
            <a:spLocks noGrp="1"/>
          </p:cNvSpPr>
          <p:nvPr>
            <p:ph idx="1"/>
          </p:nvPr>
        </p:nvSpPr>
        <p:spPr>
          <a:xfrm>
            <a:off x="6421120" y="499833"/>
            <a:ext cx="5100320" cy="5581226"/>
          </a:xfrm>
        </p:spPr>
        <p:txBody>
          <a:bodyPr anchor="ctr">
            <a:normAutofit/>
          </a:bodyPr>
          <a:lstStyle/>
          <a:p>
            <a:pPr>
              <a:buFont typeface="Wingdings" pitchFamily="2" charset="2"/>
              <a:buChar char="v"/>
            </a:pPr>
            <a:r>
              <a:rPr lang="en-US" sz="1500" b="1" u="sng" dirty="0">
                <a:latin typeface="Gill Sans MT" panose="020B0502020104020203" pitchFamily="34" charset="77"/>
              </a:rPr>
              <a:t>Information:</a:t>
            </a:r>
            <a:r>
              <a:rPr lang="en-US" sz="1500" u="sng" dirty="0">
                <a:latin typeface="Gill Sans MT" panose="020B0502020104020203" pitchFamily="34" charset="77"/>
              </a:rPr>
              <a:t> </a:t>
            </a:r>
            <a:r>
              <a:rPr lang="en-US" sz="1500" dirty="0">
                <a:latin typeface="Gill Sans MT" panose="020B0502020104020203" pitchFamily="34" charset="77"/>
              </a:rPr>
              <a:t>Lack of knowledge on appropriate dietary intake (quantity, quality, frequency). Lack of knowledge on the existence of locally available foods and their dietary content. </a:t>
            </a:r>
          </a:p>
          <a:p>
            <a:pPr>
              <a:buFont typeface="Wingdings" pitchFamily="2" charset="2"/>
              <a:buChar char="v"/>
            </a:pPr>
            <a:endParaRPr lang="en-US" sz="1500" dirty="0">
              <a:latin typeface="Gill Sans MT" panose="020B0502020104020203" pitchFamily="34" charset="77"/>
            </a:endParaRPr>
          </a:p>
          <a:p>
            <a:pPr>
              <a:buFont typeface="Wingdings" pitchFamily="2" charset="2"/>
              <a:buChar char="v"/>
            </a:pPr>
            <a:r>
              <a:rPr lang="en-US" sz="1500" b="1" u="sng" dirty="0">
                <a:latin typeface="Gill Sans MT" panose="020B0502020104020203" pitchFamily="34" charset="77"/>
              </a:rPr>
              <a:t>Motivation:</a:t>
            </a:r>
            <a:r>
              <a:rPr lang="en-US" sz="1500" dirty="0">
                <a:latin typeface="Gill Sans MT" panose="020B0502020104020203" pitchFamily="34" charset="77"/>
              </a:rPr>
              <a:t> Ignorance of the long-term benefits of nutrition. Ignorance of the long-term consequences of poor nutrition.</a:t>
            </a:r>
          </a:p>
          <a:p>
            <a:pPr marL="0" indent="0">
              <a:buNone/>
            </a:pPr>
            <a:endParaRPr lang="en-US" sz="1500" dirty="0">
              <a:latin typeface="Gill Sans MT" panose="020B0502020104020203" pitchFamily="34" charset="77"/>
            </a:endParaRPr>
          </a:p>
          <a:p>
            <a:pPr>
              <a:buFont typeface="Wingdings" pitchFamily="2" charset="2"/>
              <a:buChar char="v"/>
            </a:pPr>
            <a:r>
              <a:rPr lang="en-US" sz="1500" b="1" u="sng" dirty="0">
                <a:latin typeface="Gill Sans MT" panose="020B0502020104020203" pitchFamily="34" charset="77"/>
              </a:rPr>
              <a:t>Ability to Act:</a:t>
            </a:r>
            <a:r>
              <a:rPr lang="en-US" sz="1500" u="sng" dirty="0">
                <a:latin typeface="Gill Sans MT" panose="020B0502020104020203" pitchFamily="34" charset="77"/>
              </a:rPr>
              <a:t> </a:t>
            </a:r>
            <a:r>
              <a:rPr lang="en-US" sz="1500" dirty="0">
                <a:latin typeface="Gill Sans MT" panose="020B0502020104020203" pitchFamily="34" charset="77"/>
              </a:rPr>
              <a:t>Lack of a supportive environment at home (partners, other adults in a home). Some mothers work long hours and distances away from home and hence are not available/do not have time to prepare food for children under 5. Lack of money or partner support to buy nutritious foods. Lack of skills to prepare nutritious combinations of food. Perception that it’s the pricy foods which are nutritious.</a:t>
            </a:r>
          </a:p>
          <a:p>
            <a:pPr>
              <a:buFont typeface="Wingdings" pitchFamily="2" charset="2"/>
              <a:buChar char="v"/>
            </a:pPr>
            <a:endParaRPr lang="en-US" sz="1500" dirty="0">
              <a:latin typeface="Gill Sans MT" panose="020B0502020104020203" pitchFamily="34" charset="77"/>
            </a:endParaRPr>
          </a:p>
          <a:p>
            <a:pPr>
              <a:buFont typeface="Wingdings" pitchFamily="2" charset="2"/>
              <a:buChar char="v"/>
            </a:pPr>
            <a:r>
              <a:rPr lang="en-US" sz="1500" b="1" u="sng" dirty="0">
                <a:latin typeface="Gill Sans MT" panose="020B0502020104020203" pitchFamily="34" charset="77"/>
              </a:rPr>
              <a:t>Norm:</a:t>
            </a:r>
            <a:r>
              <a:rPr lang="en-US" sz="1500" u="sng" dirty="0">
                <a:latin typeface="Gill Sans MT" panose="020B0502020104020203" pitchFamily="34" charset="77"/>
              </a:rPr>
              <a:t> </a:t>
            </a:r>
            <a:r>
              <a:rPr lang="en-US" sz="1500" dirty="0">
                <a:latin typeface="Gill Sans MT" panose="020B0502020104020203" pitchFamily="34" charset="77"/>
              </a:rPr>
              <a:t>Stigmatization and classification of local nutritious foods as “poor man’s food” (e.g., parents sell eggs and buy pancakes or chapatti, refusal to buy affordable silver fish because it’s for poor people), perception that children cannot eat certain foods.</a:t>
            </a:r>
            <a:endParaRPr lang="en-US" sz="1500" dirty="0"/>
          </a:p>
          <a:p>
            <a:endParaRPr lang="en-US" sz="1500" dirty="0"/>
          </a:p>
        </p:txBody>
      </p:sp>
    </p:spTree>
    <p:extLst>
      <p:ext uri="{BB962C8B-B14F-4D97-AF65-F5344CB8AC3E}">
        <p14:creationId xmlns:p14="http://schemas.microsoft.com/office/powerpoint/2010/main" val="2486979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1E234CF4-802C-4AA1-B540-36C3B838C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9D800584-727A-48CF-8223-244AD9717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967" y="-1"/>
            <a:ext cx="5038344"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FC80CA-7D87-CF44-B7E4-4477DE8D214D}"/>
              </a:ext>
            </a:extLst>
          </p:cNvPr>
          <p:cNvSpPr>
            <a:spLocks noGrp="1"/>
          </p:cNvSpPr>
          <p:nvPr>
            <p:ph type="title"/>
          </p:nvPr>
        </p:nvSpPr>
        <p:spPr>
          <a:xfrm>
            <a:off x="1166650" y="1332952"/>
            <a:ext cx="3926898" cy="3921176"/>
          </a:xfrm>
        </p:spPr>
        <p:txBody>
          <a:bodyPr anchor="ctr">
            <a:normAutofit/>
          </a:bodyPr>
          <a:lstStyle/>
          <a:p>
            <a:r>
              <a:rPr lang="en-US" sz="5400">
                <a:latin typeface="Gill Sans MT" panose="020B0502020104020203" pitchFamily="34" charset="77"/>
              </a:rPr>
              <a:t>Competitive Behaviors / Barriers - WASH</a:t>
            </a:r>
          </a:p>
        </p:txBody>
      </p:sp>
      <p:grpSp>
        <p:nvGrpSpPr>
          <p:cNvPr id="40" name="Group 39">
            <a:extLst>
              <a:ext uri="{FF2B5EF4-FFF2-40B4-BE49-F238E27FC236}">
                <a16:creationId xmlns:a16="http://schemas.microsoft.com/office/drawing/2014/main" id="{B0CED441-B73B-4907-9AF2-614CEAC6A1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5422392" y="64008"/>
            <a:chExt cx="1178966" cy="232963"/>
          </a:xfrm>
        </p:grpSpPr>
        <p:sp>
          <p:nvSpPr>
            <p:cNvPr id="41" name="Rectangle 64">
              <a:extLst>
                <a:ext uri="{FF2B5EF4-FFF2-40B4-BE49-F238E27FC236}">
                  <a16:creationId xmlns:a16="http://schemas.microsoft.com/office/drawing/2014/main" id="{A03170C9-14E4-4D47-827E-51518FA9C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6">
              <a:extLst>
                <a:ext uri="{FF2B5EF4-FFF2-40B4-BE49-F238E27FC236}">
                  <a16:creationId xmlns:a16="http://schemas.microsoft.com/office/drawing/2014/main" id="{757EFF12-1826-499E-94C2-AF4400A66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4">
              <a:extLst>
                <a:ext uri="{FF2B5EF4-FFF2-40B4-BE49-F238E27FC236}">
                  <a16:creationId xmlns:a16="http://schemas.microsoft.com/office/drawing/2014/main" id="{20CC511B-2DB0-4523-82ED-40CCC5C7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66">
              <a:extLst>
                <a:ext uri="{FF2B5EF4-FFF2-40B4-BE49-F238E27FC236}">
                  <a16:creationId xmlns:a16="http://schemas.microsoft.com/office/drawing/2014/main" id="{6CB93565-67D6-49DD-8D4E-4685AC81A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4">
              <a:extLst>
                <a:ext uri="{FF2B5EF4-FFF2-40B4-BE49-F238E27FC236}">
                  <a16:creationId xmlns:a16="http://schemas.microsoft.com/office/drawing/2014/main" id="{AE9D45A7-FFB3-4E69-A4EC-FAA3489B0E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6">
              <a:extLst>
                <a:ext uri="{FF2B5EF4-FFF2-40B4-BE49-F238E27FC236}">
                  <a16:creationId xmlns:a16="http://schemas.microsoft.com/office/drawing/2014/main" id="{A29467A6-0F59-4991-89B5-35408BD725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4">
              <a:extLst>
                <a:ext uri="{FF2B5EF4-FFF2-40B4-BE49-F238E27FC236}">
                  <a16:creationId xmlns:a16="http://schemas.microsoft.com/office/drawing/2014/main" id="{AA726CA1-9A94-4AF0-B9DD-3572C692A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66">
              <a:extLst>
                <a:ext uri="{FF2B5EF4-FFF2-40B4-BE49-F238E27FC236}">
                  <a16:creationId xmlns:a16="http://schemas.microsoft.com/office/drawing/2014/main" id="{EB03BD70-FD68-460B-A88B-005DAB5BED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64">
              <a:extLst>
                <a:ext uri="{FF2B5EF4-FFF2-40B4-BE49-F238E27FC236}">
                  <a16:creationId xmlns:a16="http://schemas.microsoft.com/office/drawing/2014/main" id="{C1040543-6AB1-4FE1-8946-59D0E7BB8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66">
              <a:extLst>
                <a:ext uri="{FF2B5EF4-FFF2-40B4-BE49-F238E27FC236}">
                  <a16:creationId xmlns:a16="http://schemas.microsoft.com/office/drawing/2014/main" id="{BEEF4851-38D3-48A2-B05D-269771626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64">
              <a:extLst>
                <a:ext uri="{FF2B5EF4-FFF2-40B4-BE49-F238E27FC236}">
                  <a16:creationId xmlns:a16="http://schemas.microsoft.com/office/drawing/2014/main" id="{DEC37F16-C638-42B2-AA09-CA5142D85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66">
              <a:extLst>
                <a:ext uri="{FF2B5EF4-FFF2-40B4-BE49-F238E27FC236}">
                  <a16:creationId xmlns:a16="http://schemas.microsoft.com/office/drawing/2014/main" id="{0AC31779-80E9-4BF3-9703-F63FE8094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64">
              <a:extLst>
                <a:ext uri="{FF2B5EF4-FFF2-40B4-BE49-F238E27FC236}">
                  <a16:creationId xmlns:a16="http://schemas.microsoft.com/office/drawing/2014/main" id="{D71CA5FF-D764-4C4E-8854-E5875684F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66">
              <a:extLst>
                <a:ext uri="{FF2B5EF4-FFF2-40B4-BE49-F238E27FC236}">
                  <a16:creationId xmlns:a16="http://schemas.microsoft.com/office/drawing/2014/main" id="{81A1FA9D-7285-4D42-ADF3-BC14114B27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64">
              <a:extLst>
                <a:ext uri="{FF2B5EF4-FFF2-40B4-BE49-F238E27FC236}">
                  <a16:creationId xmlns:a16="http://schemas.microsoft.com/office/drawing/2014/main" id="{A1E40F6A-5F88-46D9-A510-00D54F0B8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66">
              <a:extLst>
                <a:ext uri="{FF2B5EF4-FFF2-40B4-BE49-F238E27FC236}">
                  <a16:creationId xmlns:a16="http://schemas.microsoft.com/office/drawing/2014/main" id="{938C555D-926A-4092-966E-1BC7E455F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64">
              <a:extLst>
                <a:ext uri="{FF2B5EF4-FFF2-40B4-BE49-F238E27FC236}">
                  <a16:creationId xmlns:a16="http://schemas.microsoft.com/office/drawing/2014/main" id="{58D049FF-3E13-4E3E-A5BE-CF5253B8E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66">
              <a:extLst>
                <a:ext uri="{FF2B5EF4-FFF2-40B4-BE49-F238E27FC236}">
                  <a16:creationId xmlns:a16="http://schemas.microsoft.com/office/drawing/2014/main" id="{A16547CF-5B03-4E57-B466-A0FDCECADD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64">
              <a:extLst>
                <a:ext uri="{FF2B5EF4-FFF2-40B4-BE49-F238E27FC236}">
                  <a16:creationId xmlns:a16="http://schemas.microsoft.com/office/drawing/2014/main" id="{84C012C4-5959-40D5-8A7B-8542BD4B98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66">
              <a:extLst>
                <a:ext uri="{FF2B5EF4-FFF2-40B4-BE49-F238E27FC236}">
                  <a16:creationId xmlns:a16="http://schemas.microsoft.com/office/drawing/2014/main" id="{8C7DF75A-2C0D-4388-A295-397333ADBD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A97415D7-CCAD-A149-A493-1C218929AAC3}"/>
              </a:ext>
            </a:extLst>
          </p:cNvPr>
          <p:cNvSpPr>
            <a:spLocks noGrp="1"/>
          </p:cNvSpPr>
          <p:nvPr>
            <p:ph idx="1"/>
          </p:nvPr>
        </p:nvSpPr>
        <p:spPr>
          <a:xfrm>
            <a:off x="6421120" y="499833"/>
            <a:ext cx="5100320" cy="5581226"/>
          </a:xfrm>
        </p:spPr>
        <p:txBody>
          <a:bodyPr anchor="ctr">
            <a:normAutofit/>
          </a:bodyPr>
          <a:lstStyle/>
          <a:p>
            <a:pPr>
              <a:buFont typeface="Wingdings" pitchFamily="2" charset="2"/>
              <a:buChar char="v"/>
            </a:pPr>
            <a:r>
              <a:rPr lang="en-US" sz="1700" b="1" u="sng">
                <a:latin typeface="Gill Sans MT" panose="020B0502020104020203" pitchFamily="34" charset="77"/>
              </a:rPr>
              <a:t>Information:</a:t>
            </a:r>
            <a:r>
              <a:rPr lang="en-US" sz="1700">
                <a:latin typeface="Gill Sans MT" panose="020B0502020104020203" pitchFamily="34" charset="77"/>
              </a:rPr>
              <a:t> Lack of knowledge on the importance of hygiene and hand washing or the dangers of not doing so. Lack of knowledge on fecal matter and waste disposal.</a:t>
            </a:r>
          </a:p>
          <a:p>
            <a:pPr>
              <a:buFont typeface="Wingdings" pitchFamily="2" charset="2"/>
              <a:buChar char="v"/>
            </a:pPr>
            <a:endParaRPr lang="en-US" sz="1700">
              <a:latin typeface="Gill Sans MT" panose="020B0502020104020203" pitchFamily="34" charset="77"/>
            </a:endParaRPr>
          </a:p>
          <a:p>
            <a:pPr>
              <a:buFont typeface="Wingdings" pitchFamily="2" charset="2"/>
              <a:buChar char="v"/>
            </a:pPr>
            <a:r>
              <a:rPr lang="en-US" sz="1700" b="1" u="sng">
                <a:latin typeface="Gill Sans MT" panose="020B0502020104020203" pitchFamily="34" charset="77"/>
              </a:rPr>
              <a:t>Motivation:</a:t>
            </a:r>
            <a:r>
              <a:rPr lang="en-US" sz="1700">
                <a:latin typeface="Gill Sans MT" panose="020B0502020104020203" pitchFamily="34" charset="77"/>
              </a:rPr>
              <a:t> Belief that children’s feces and urine are not harmful. Bias of no negative experience related to poor past WASH practices.</a:t>
            </a:r>
          </a:p>
          <a:p>
            <a:pPr>
              <a:buFont typeface="Wingdings" pitchFamily="2" charset="2"/>
              <a:buChar char="v"/>
            </a:pPr>
            <a:endParaRPr lang="en-US" sz="1700">
              <a:latin typeface="Gill Sans MT" panose="020B0502020104020203" pitchFamily="34" charset="77"/>
            </a:endParaRPr>
          </a:p>
          <a:p>
            <a:pPr>
              <a:buFont typeface="Wingdings" pitchFamily="2" charset="2"/>
              <a:buChar char="v"/>
            </a:pPr>
            <a:r>
              <a:rPr lang="en-US" sz="1700" b="1" u="sng">
                <a:latin typeface="Gill Sans MT" panose="020B0502020104020203" pitchFamily="34" charset="77"/>
              </a:rPr>
              <a:t>Ability to Act:</a:t>
            </a:r>
            <a:r>
              <a:rPr lang="en-US" sz="1700">
                <a:latin typeface="Gill Sans MT" panose="020B0502020104020203" pitchFamily="34" charset="77"/>
              </a:rPr>
              <a:t> Lack of WASH facilities (water and/or soap, latrines) at critical points (e.g., after defecation, changing diapers). Lack of skills on fecal matter and waste disposal. Pressure to feed a crying, hungry child.</a:t>
            </a:r>
          </a:p>
          <a:p>
            <a:pPr marL="0" indent="0">
              <a:buNone/>
            </a:pPr>
            <a:endParaRPr lang="en-US" sz="1700">
              <a:latin typeface="Gill Sans MT" panose="020B0502020104020203" pitchFamily="34" charset="77"/>
            </a:endParaRPr>
          </a:p>
          <a:p>
            <a:pPr>
              <a:buFont typeface="Wingdings" pitchFamily="2" charset="2"/>
              <a:buChar char="v"/>
            </a:pPr>
            <a:r>
              <a:rPr lang="en-US" sz="1700" b="1" u="sng">
                <a:latin typeface="Gill Sans MT" panose="020B0502020104020203" pitchFamily="34" charset="77"/>
              </a:rPr>
              <a:t>Norms:</a:t>
            </a:r>
            <a:r>
              <a:rPr lang="en-US" sz="1700">
                <a:latin typeface="Gill Sans MT" panose="020B0502020104020203" pitchFamily="34" charset="77"/>
              </a:rPr>
              <a:t> No need to wash hands unless you are going to eat. Belief that “If I have not gone for a long call, I don’t need to wash hands”.</a:t>
            </a:r>
          </a:p>
        </p:txBody>
      </p:sp>
    </p:spTree>
    <p:extLst>
      <p:ext uri="{BB962C8B-B14F-4D97-AF65-F5344CB8AC3E}">
        <p14:creationId xmlns:p14="http://schemas.microsoft.com/office/powerpoint/2010/main" val="617733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1E234CF4-802C-4AA1-B540-36C3B838C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9D800584-727A-48CF-8223-244AD9717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967" y="-1"/>
            <a:ext cx="5038344"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A8FD6A-005B-1749-8055-33E4D972F1C1}"/>
              </a:ext>
            </a:extLst>
          </p:cNvPr>
          <p:cNvSpPr>
            <a:spLocks noGrp="1"/>
          </p:cNvSpPr>
          <p:nvPr>
            <p:ph type="title"/>
          </p:nvPr>
        </p:nvSpPr>
        <p:spPr>
          <a:xfrm>
            <a:off x="1166650" y="1332952"/>
            <a:ext cx="3926898" cy="3921176"/>
          </a:xfrm>
        </p:spPr>
        <p:txBody>
          <a:bodyPr anchor="ctr">
            <a:normAutofit/>
          </a:bodyPr>
          <a:lstStyle/>
          <a:p>
            <a:r>
              <a:rPr lang="en-US" sz="5400">
                <a:latin typeface="Gill Sans MT" panose="020B0502020104020203" pitchFamily="34" charset="77"/>
              </a:rPr>
              <a:t>Competitive Behaviors / Barriers – Malaria</a:t>
            </a:r>
            <a:br>
              <a:rPr lang="en-US" sz="5400"/>
            </a:br>
            <a:endParaRPr lang="en-US" sz="5400"/>
          </a:p>
        </p:txBody>
      </p:sp>
      <p:grpSp>
        <p:nvGrpSpPr>
          <p:cNvPr id="53" name="Group 52">
            <a:extLst>
              <a:ext uri="{FF2B5EF4-FFF2-40B4-BE49-F238E27FC236}">
                <a16:creationId xmlns:a16="http://schemas.microsoft.com/office/drawing/2014/main" id="{B0CED441-B73B-4907-9AF2-614CEAC6A1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5422392" y="64008"/>
            <a:chExt cx="1178966" cy="232963"/>
          </a:xfrm>
        </p:grpSpPr>
        <p:sp>
          <p:nvSpPr>
            <p:cNvPr id="54" name="Rectangle 64">
              <a:extLst>
                <a:ext uri="{FF2B5EF4-FFF2-40B4-BE49-F238E27FC236}">
                  <a16:creationId xmlns:a16="http://schemas.microsoft.com/office/drawing/2014/main" id="{A03170C9-14E4-4D47-827E-51518FA9C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66">
              <a:extLst>
                <a:ext uri="{FF2B5EF4-FFF2-40B4-BE49-F238E27FC236}">
                  <a16:creationId xmlns:a16="http://schemas.microsoft.com/office/drawing/2014/main" id="{757EFF12-1826-499E-94C2-AF4400A66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64">
              <a:extLst>
                <a:ext uri="{FF2B5EF4-FFF2-40B4-BE49-F238E27FC236}">
                  <a16:creationId xmlns:a16="http://schemas.microsoft.com/office/drawing/2014/main" id="{20CC511B-2DB0-4523-82ED-40CCC5C7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66">
              <a:extLst>
                <a:ext uri="{FF2B5EF4-FFF2-40B4-BE49-F238E27FC236}">
                  <a16:creationId xmlns:a16="http://schemas.microsoft.com/office/drawing/2014/main" id="{6CB93565-67D6-49DD-8D4E-4685AC81A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64">
              <a:extLst>
                <a:ext uri="{FF2B5EF4-FFF2-40B4-BE49-F238E27FC236}">
                  <a16:creationId xmlns:a16="http://schemas.microsoft.com/office/drawing/2014/main" id="{AE9D45A7-FFB3-4E69-A4EC-FAA3489B0E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66">
              <a:extLst>
                <a:ext uri="{FF2B5EF4-FFF2-40B4-BE49-F238E27FC236}">
                  <a16:creationId xmlns:a16="http://schemas.microsoft.com/office/drawing/2014/main" id="{A29467A6-0F59-4991-89B5-35408BD725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64">
              <a:extLst>
                <a:ext uri="{FF2B5EF4-FFF2-40B4-BE49-F238E27FC236}">
                  <a16:creationId xmlns:a16="http://schemas.microsoft.com/office/drawing/2014/main" id="{AA726CA1-9A94-4AF0-B9DD-3572C692A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6">
              <a:extLst>
                <a:ext uri="{FF2B5EF4-FFF2-40B4-BE49-F238E27FC236}">
                  <a16:creationId xmlns:a16="http://schemas.microsoft.com/office/drawing/2014/main" id="{EB03BD70-FD68-460B-A88B-005DAB5BED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4">
              <a:extLst>
                <a:ext uri="{FF2B5EF4-FFF2-40B4-BE49-F238E27FC236}">
                  <a16:creationId xmlns:a16="http://schemas.microsoft.com/office/drawing/2014/main" id="{C1040543-6AB1-4FE1-8946-59D0E7BB8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6">
              <a:extLst>
                <a:ext uri="{FF2B5EF4-FFF2-40B4-BE49-F238E27FC236}">
                  <a16:creationId xmlns:a16="http://schemas.microsoft.com/office/drawing/2014/main" id="{BEEF4851-38D3-48A2-B05D-269771626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4">
              <a:extLst>
                <a:ext uri="{FF2B5EF4-FFF2-40B4-BE49-F238E27FC236}">
                  <a16:creationId xmlns:a16="http://schemas.microsoft.com/office/drawing/2014/main" id="{DEC37F16-C638-42B2-AA09-CA5142D85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6">
              <a:extLst>
                <a:ext uri="{FF2B5EF4-FFF2-40B4-BE49-F238E27FC236}">
                  <a16:creationId xmlns:a16="http://schemas.microsoft.com/office/drawing/2014/main" id="{0AC31779-80E9-4BF3-9703-F63FE8094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4">
              <a:extLst>
                <a:ext uri="{FF2B5EF4-FFF2-40B4-BE49-F238E27FC236}">
                  <a16:creationId xmlns:a16="http://schemas.microsoft.com/office/drawing/2014/main" id="{D71CA5FF-D764-4C4E-8854-E5875684F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81A1FA9D-7285-4D42-ADF3-BC14114B27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4">
              <a:extLst>
                <a:ext uri="{FF2B5EF4-FFF2-40B4-BE49-F238E27FC236}">
                  <a16:creationId xmlns:a16="http://schemas.microsoft.com/office/drawing/2014/main" id="{A1E40F6A-5F88-46D9-A510-00D54F0B8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6">
              <a:extLst>
                <a:ext uri="{FF2B5EF4-FFF2-40B4-BE49-F238E27FC236}">
                  <a16:creationId xmlns:a16="http://schemas.microsoft.com/office/drawing/2014/main" id="{938C555D-926A-4092-966E-1BC7E455F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4">
              <a:extLst>
                <a:ext uri="{FF2B5EF4-FFF2-40B4-BE49-F238E27FC236}">
                  <a16:creationId xmlns:a16="http://schemas.microsoft.com/office/drawing/2014/main" id="{58D049FF-3E13-4E3E-A5BE-CF5253B8E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66">
              <a:extLst>
                <a:ext uri="{FF2B5EF4-FFF2-40B4-BE49-F238E27FC236}">
                  <a16:creationId xmlns:a16="http://schemas.microsoft.com/office/drawing/2014/main" id="{A16547CF-5B03-4E57-B466-A0FDCECADD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64">
              <a:extLst>
                <a:ext uri="{FF2B5EF4-FFF2-40B4-BE49-F238E27FC236}">
                  <a16:creationId xmlns:a16="http://schemas.microsoft.com/office/drawing/2014/main" id="{84C012C4-5959-40D5-8A7B-8542BD4B98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66">
              <a:extLst>
                <a:ext uri="{FF2B5EF4-FFF2-40B4-BE49-F238E27FC236}">
                  <a16:creationId xmlns:a16="http://schemas.microsoft.com/office/drawing/2014/main" id="{8C7DF75A-2C0D-4388-A295-397333ADBD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EA2A34C2-BA9A-1949-AC23-5124B4ECA7B5}"/>
              </a:ext>
            </a:extLst>
          </p:cNvPr>
          <p:cNvSpPr>
            <a:spLocks noGrp="1"/>
          </p:cNvSpPr>
          <p:nvPr>
            <p:ph idx="1"/>
          </p:nvPr>
        </p:nvSpPr>
        <p:spPr>
          <a:xfrm>
            <a:off x="6095999" y="73152"/>
            <a:ext cx="5713141" cy="6572975"/>
          </a:xfrm>
        </p:spPr>
        <p:txBody>
          <a:bodyPr anchor="ctr">
            <a:normAutofit/>
          </a:bodyPr>
          <a:lstStyle/>
          <a:p>
            <a:pPr marL="0" indent="0">
              <a:buNone/>
            </a:pPr>
            <a:endParaRPr lang="en-US" sz="1200" dirty="0"/>
          </a:p>
          <a:p>
            <a:pPr>
              <a:buFont typeface="Wingdings" pitchFamily="2" charset="2"/>
              <a:buChar char="v"/>
            </a:pPr>
            <a:r>
              <a:rPr lang="en-US" sz="1600" b="1" u="sng" dirty="0">
                <a:latin typeface="Gill Sans MT" panose="020B0502020104020203" pitchFamily="34" charset="77"/>
              </a:rPr>
              <a:t>Information: </a:t>
            </a:r>
            <a:r>
              <a:rPr lang="en-US" sz="1600" dirty="0">
                <a:latin typeface="Gill Sans MT" panose="020B0502020104020203" pitchFamily="34" charset="77"/>
              </a:rPr>
              <a:t>Inadequate knowledge on net use, care, and repair. Competition between IRS and continued ITN use; and lack of knowledge on the benefits of having both IRS and ITNs. Belief that all fevers are malaria and therefore no need to test before treatment.</a:t>
            </a:r>
          </a:p>
          <a:p>
            <a:pPr>
              <a:buFont typeface="Wingdings" pitchFamily="2" charset="2"/>
              <a:buChar char="v"/>
            </a:pPr>
            <a:endParaRPr lang="en-US" sz="1600" dirty="0">
              <a:latin typeface="Gill Sans MT" panose="020B0502020104020203" pitchFamily="34" charset="77"/>
            </a:endParaRPr>
          </a:p>
          <a:p>
            <a:pPr>
              <a:buFont typeface="Wingdings" pitchFamily="2" charset="2"/>
              <a:buChar char="v"/>
            </a:pPr>
            <a:r>
              <a:rPr lang="en-US" sz="1600" b="1" u="sng" dirty="0">
                <a:latin typeface="Gill Sans MT" panose="020B0502020104020203" pitchFamily="34" charset="77"/>
              </a:rPr>
              <a:t>Motivation: </a:t>
            </a:r>
            <a:r>
              <a:rPr lang="en-US" sz="1600" dirty="0">
                <a:latin typeface="Gill Sans MT" panose="020B0502020104020203" pitchFamily="34" charset="77"/>
              </a:rPr>
              <a:t>The chemicals in the mosquito nets are believed to cause heat and allergic reactions. Malaria commonly occurs during the rainy season and thus people believe that there is no/reduced risk during the hot/dry season. Perception that there is no need to complete malaria dose once someone feels better. Low risk perception about the severity of malaria (It’s a common disease, it can’t kill). Perception that some regions are malaria-free.</a:t>
            </a:r>
          </a:p>
          <a:p>
            <a:pPr>
              <a:buFont typeface="Wingdings" pitchFamily="2" charset="2"/>
              <a:buChar char="v"/>
            </a:pPr>
            <a:endParaRPr lang="en-US" sz="1600" dirty="0">
              <a:latin typeface="Gill Sans MT" panose="020B0502020104020203" pitchFamily="34" charset="77"/>
            </a:endParaRPr>
          </a:p>
          <a:p>
            <a:pPr>
              <a:buFont typeface="Wingdings" pitchFamily="2" charset="2"/>
              <a:buChar char="v"/>
            </a:pPr>
            <a:r>
              <a:rPr lang="en-US" sz="1600" b="1" u="sng" dirty="0">
                <a:latin typeface="Gill Sans MT" panose="020B0502020104020203" pitchFamily="34" charset="77"/>
              </a:rPr>
              <a:t>Ability to Act:</a:t>
            </a:r>
            <a:r>
              <a:rPr lang="en-US" sz="1600" dirty="0">
                <a:latin typeface="Gill Sans MT" panose="020B0502020104020203" pitchFamily="34" charset="77"/>
              </a:rPr>
              <a:t> Self-medication from home and over the counter medicines. Inability to hang a mosquito net. Inadequate skills on net use, care, and repair.  Use of local herbs as alternate medicine. The housing structures with limited space for net use. Older children may be displaced from the mother’s bed by a newborn.</a:t>
            </a:r>
          </a:p>
          <a:p>
            <a:pPr>
              <a:buFont typeface="Wingdings" pitchFamily="2" charset="2"/>
              <a:buChar char="v"/>
            </a:pPr>
            <a:endParaRPr lang="en-US" sz="1600" dirty="0">
              <a:latin typeface="Gill Sans MT" panose="020B0502020104020203" pitchFamily="34" charset="77"/>
            </a:endParaRPr>
          </a:p>
          <a:p>
            <a:pPr>
              <a:buFont typeface="Wingdings" pitchFamily="2" charset="2"/>
              <a:buChar char="v"/>
            </a:pPr>
            <a:r>
              <a:rPr lang="en-US" sz="1600" b="1" u="sng" dirty="0">
                <a:latin typeface="Gill Sans MT" panose="020B0502020104020203" pitchFamily="34" charset="77"/>
              </a:rPr>
              <a:t>Norms: </a:t>
            </a:r>
            <a:r>
              <a:rPr lang="en-US" sz="1600" dirty="0">
                <a:latin typeface="Gill Sans MT" panose="020B0502020104020203" pitchFamily="34" charset="77"/>
              </a:rPr>
              <a:t>Men think its the role of the woman to tuck the net under the bed.</a:t>
            </a:r>
          </a:p>
        </p:txBody>
      </p:sp>
    </p:spTree>
    <p:extLst>
      <p:ext uri="{BB962C8B-B14F-4D97-AF65-F5344CB8AC3E}">
        <p14:creationId xmlns:p14="http://schemas.microsoft.com/office/powerpoint/2010/main" val="455818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 name="Rectangle 7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54728E">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BB924EA2-5D1F-DC4D-9F8B-79190F4D1917}"/>
              </a:ext>
            </a:extLst>
          </p:cNvPr>
          <p:cNvSpPr>
            <a:spLocks noGrp="1"/>
          </p:cNvSpPr>
          <p:nvPr>
            <p:ph type="title"/>
          </p:nvPr>
        </p:nvSpPr>
        <p:spPr>
          <a:xfrm>
            <a:off x="524256" y="491260"/>
            <a:ext cx="6594189" cy="1625210"/>
          </a:xfrm>
        </p:spPr>
        <p:txBody>
          <a:bodyPr>
            <a:normAutofit/>
          </a:bodyPr>
          <a:lstStyle/>
          <a:p>
            <a:r>
              <a:rPr lang="en-US" b="1">
                <a:solidFill>
                  <a:srgbClr val="FFFFFF"/>
                </a:solidFill>
                <a:latin typeface="Gill Sans MT" panose="020B0502020104020203" pitchFamily="34" charset="77"/>
              </a:rPr>
              <a:t>Primary Audiences</a:t>
            </a:r>
          </a:p>
        </p:txBody>
      </p:sp>
      <p:pic>
        <p:nvPicPr>
          <p:cNvPr id="7170" name="Picture 2" descr="Protecting Vulnerable People | Ellis Whittam">
            <a:extLst>
              <a:ext uri="{FF2B5EF4-FFF2-40B4-BE49-F238E27FC236}">
                <a16:creationId xmlns:a16="http://schemas.microsoft.com/office/drawing/2014/main" id="{291E8DE8-64CB-7C45-868F-9B7287CC29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3" r="-1" b="6449"/>
          <a:stretch/>
        </p:blipFill>
        <p:spPr bwMode="auto">
          <a:xfrm>
            <a:off x="327547" y="2454903"/>
            <a:ext cx="7058306" cy="4080254"/>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8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32F36E7-3A94-E443-A1E3-9B8BA86B3DB6}"/>
              </a:ext>
            </a:extLst>
          </p:cNvPr>
          <p:cNvSpPr>
            <a:spLocks noGrp="1"/>
          </p:cNvSpPr>
          <p:nvPr>
            <p:ph idx="1"/>
          </p:nvPr>
        </p:nvSpPr>
        <p:spPr>
          <a:xfrm>
            <a:off x="7783551" y="694460"/>
            <a:ext cx="3791415" cy="5483316"/>
          </a:xfrm>
        </p:spPr>
        <p:txBody>
          <a:bodyPr anchor="ctr">
            <a:normAutofit fontScale="62500" lnSpcReduction="20000"/>
          </a:bodyPr>
          <a:lstStyle/>
          <a:p>
            <a:pPr marL="0" indent="0">
              <a:buNone/>
            </a:pPr>
            <a:r>
              <a:rPr lang="en-US" sz="3500" dirty="0">
                <a:solidFill>
                  <a:srgbClr val="FFFFFF"/>
                </a:solidFill>
                <a:latin typeface="Gill Sans MT" panose="020B0502020104020203" pitchFamily="34" charset="77"/>
              </a:rPr>
              <a:t>The primary audiences include: </a:t>
            </a:r>
          </a:p>
          <a:p>
            <a:pPr>
              <a:buFont typeface="Wingdings" pitchFamily="2" charset="2"/>
              <a:buChar char="v"/>
            </a:pPr>
            <a:r>
              <a:rPr lang="en-US" sz="3500" dirty="0">
                <a:solidFill>
                  <a:srgbClr val="FFFFFF"/>
                </a:solidFill>
                <a:latin typeface="Gill Sans MT" panose="020B0502020104020203" pitchFamily="34" charset="77"/>
              </a:rPr>
              <a:t>Adolescent girls (10-14 years) who have not given birth</a:t>
            </a:r>
          </a:p>
          <a:p>
            <a:pPr marL="0" indent="0">
              <a:buNone/>
            </a:pPr>
            <a:endParaRPr lang="en-US" sz="3500" dirty="0">
              <a:solidFill>
                <a:srgbClr val="FFFFFF"/>
              </a:solidFill>
              <a:latin typeface="Gill Sans MT" panose="020B0502020104020203" pitchFamily="34" charset="77"/>
            </a:endParaRPr>
          </a:p>
          <a:p>
            <a:pPr>
              <a:buFont typeface="Wingdings" pitchFamily="2" charset="2"/>
              <a:buChar char="v"/>
            </a:pPr>
            <a:r>
              <a:rPr lang="en-US" sz="3500" dirty="0">
                <a:solidFill>
                  <a:srgbClr val="FFFFFF"/>
                </a:solidFill>
                <a:latin typeface="Gill Sans MT" panose="020B0502020104020203" pitchFamily="34" charset="77"/>
              </a:rPr>
              <a:t>Adolescent girls (10-14 years) who have given birth</a:t>
            </a:r>
          </a:p>
          <a:p>
            <a:pPr marL="0" indent="0">
              <a:buNone/>
            </a:pPr>
            <a:endParaRPr lang="en-US" sz="3500" dirty="0">
              <a:solidFill>
                <a:srgbClr val="FFFFFF"/>
              </a:solidFill>
              <a:latin typeface="Gill Sans MT" panose="020B0502020104020203" pitchFamily="34" charset="77"/>
            </a:endParaRPr>
          </a:p>
          <a:p>
            <a:pPr>
              <a:buFont typeface="Wingdings" pitchFamily="2" charset="2"/>
              <a:buChar char="v"/>
            </a:pPr>
            <a:r>
              <a:rPr lang="en-US" sz="3500" dirty="0">
                <a:solidFill>
                  <a:srgbClr val="FFFFFF"/>
                </a:solidFill>
                <a:latin typeface="Gill Sans MT" panose="020B0502020104020203" pitchFamily="34" charset="77"/>
              </a:rPr>
              <a:t>Adolescent Girls &amp; Young Women (AGYWs) of low parity (15 -24 years) (pre-pregnant, pregnant, lactating) and other caretakers of children U5</a:t>
            </a:r>
          </a:p>
          <a:p>
            <a:pPr marL="0" indent="0">
              <a:buNone/>
            </a:pPr>
            <a:endParaRPr lang="en-US" sz="3500" dirty="0">
              <a:solidFill>
                <a:srgbClr val="FFFFFF"/>
              </a:solidFill>
              <a:latin typeface="Gill Sans MT" panose="020B0502020104020203" pitchFamily="34" charset="77"/>
            </a:endParaRPr>
          </a:p>
          <a:p>
            <a:pPr>
              <a:buFont typeface="Wingdings" pitchFamily="2" charset="2"/>
              <a:buChar char="v"/>
            </a:pPr>
            <a:r>
              <a:rPr lang="en-US" sz="3500" dirty="0">
                <a:solidFill>
                  <a:srgbClr val="FFFFFF"/>
                </a:solidFill>
                <a:latin typeface="Gill Sans MT" panose="020B0502020104020203" pitchFamily="34" charset="77"/>
              </a:rPr>
              <a:t>Men – adolescent and older men (15-49 years)</a:t>
            </a:r>
          </a:p>
          <a:p>
            <a:endParaRPr lang="en-US" sz="2000" dirty="0">
              <a:solidFill>
                <a:srgbClr val="FFFFFF"/>
              </a:solidFill>
            </a:endParaRPr>
          </a:p>
        </p:txBody>
      </p:sp>
    </p:spTree>
    <p:extLst>
      <p:ext uri="{BB962C8B-B14F-4D97-AF65-F5344CB8AC3E}">
        <p14:creationId xmlns:p14="http://schemas.microsoft.com/office/powerpoint/2010/main" val="8503333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B29560-AB66-DD4F-9AFF-F1539250147E}"/>
              </a:ext>
            </a:extLst>
          </p:cNvPr>
          <p:cNvSpPr>
            <a:spLocks noGrp="1"/>
          </p:cNvSpPr>
          <p:nvPr>
            <p:ph type="title"/>
          </p:nvPr>
        </p:nvSpPr>
        <p:spPr>
          <a:xfrm>
            <a:off x="1075767" y="1188637"/>
            <a:ext cx="2988234" cy="4480726"/>
          </a:xfrm>
        </p:spPr>
        <p:txBody>
          <a:bodyPr>
            <a:normAutofit/>
          </a:bodyPr>
          <a:lstStyle/>
          <a:p>
            <a:pPr algn="r"/>
            <a:r>
              <a:rPr lang="en-US" sz="4100" b="1">
                <a:latin typeface="Gill Sans MT" panose="020B0502020104020203" pitchFamily="34" charset="77"/>
              </a:rPr>
              <a:t>Influencing Audiences</a:t>
            </a:r>
          </a:p>
        </p:txBody>
      </p:sp>
      <p:cxnSp>
        <p:nvCxnSpPr>
          <p:cNvPr id="24" name="Straight Connector 2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4429FEA-5B5A-EE41-B7E5-FB57438AA061}"/>
              </a:ext>
            </a:extLst>
          </p:cNvPr>
          <p:cNvSpPr>
            <a:spLocks noGrp="1"/>
          </p:cNvSpPr>
          <p:nvPr>
            <p:ph idx="1"/>
          </p:nvPr>
        </p:nvSpPr>
        <p:spPr>
          <a:xfrm>
            <a:off x="5255259" y="1648869"/>
            <a:ext cx="5461061" cy="4020493"/>
          </a:xfrm>
        </p:spPr>
        <p:txBody>
          <a:bodyPr anchor="ctr">
            <a:normAutofit fontScale="62500" lnSpcReduction="20000"/>
          </a:bodyPr>
          <a:lstStyle/>
          <a:p>
            <a:pPr marL="0" indent="0">
              <a:buNone/>
            </a:pPr>
            <a:r>
              <a:rPr lang="en-US" sz="4600" dirty="0">
                <a:latin typeface="Gill Sans MT" panose="020B0502020104020203" pitchFamily="34" charset="77"/>
              </a:rPr>
              <a:t>The influencing audiences include:</a:t>
            </a:r>
          </a:p>
          <a:p>
            <a:pPr>
              <a:buFont typeface="Wingdings" pitchFamily="2" charset="2"/>
              <a:buChar char="v"/>
            </a:pPr>
            <a:r>
              <a:rPr lang="en-US" sz="4600" dirty="0">
                <a:latin typeface="Gill Sans MT" panose="020B0502020104020203" pitchFamily="34" charset="77"/>
              </a:rPr>
              <a:t>Peers</a:t>
            </a:r>
          </a:p>
          <a:p>
            <a:pPr>
              <a:buFont typeface="Wingdings" pitchFamily="2" charset="2"/>
              <a:buChar char="v"/>
            </a:pPr>
            <a:r>
              <a:rPr lang="en-US" sz="4600" dirty="0">
                <a:latin typeface="Gill Sans MT" panose="020B0502020104020203" pitchFamily="34" charset="77"/>
              </a:rPr>
              <a:t>In laws and other family members</a:t>
            </a:r>
          </a:p>
          <a:p>
            <a:pPr>
              <a:buFont typeface="Wingdings" pitchFamily="2" charset="2"/>
              <a:buChar char="v"/>
            </a:pPr>
            <a:r>
              <a:rPr lang="en-US" sz="4600" dirty="0">
                <a:latin typeface="Gill Sans MT" panose="020B0502020104020203" pitchFamily="34" charset="77"/>
              </a:rPr>
              <a:t>Health workers</a:t>
            </a:r>
          </a:p>
          <a:p>
            <a:pPr>
              <a:buFont typeface="Wingdings" pitchFamily="2" charset="2"/>
              <a:buChar char="v"/>
            </a:pPr>
            <a:r>
              <a:rPr lang="en-US" sz="4600" dirty="0">
                <a:latin typeface="Gill Sans MT" panose="020B0502020104020203" pitchFamily="34" charset="77"/>
              </a:rPr>
              <a:t>Gate keepers – religious, cultural and community leaders</a:t>
            </a:r>
          </a:p>
          <a:p>
            <a:pPr>
              <a:buFont typeface="Wingdings" pitchFamily="2" charset="2"/>
              <a:buChar char="v"/>
            </a:pPr>
            <a:r>
              <a:rPr lang="en-US" sz="4600" dirty="0">
                <a:latin typeface="Gill Sans MT" panose="020B0502020104020203" pitchFamily="34" charset="77"/>
              </a:rPr>
              <a:t>TBAs</a:t>
            </a:r>
          </a:p>
          <a:p>
            <a:pPr>
              <a:buFont typeface="Wingdings" pitchFamily="2" charset="2"/>
              <a:buChar char="v"/>
            </a:pPr>
            <a:r>
              <a:rPr lang="en-US" sz="4600" dirty="0">
                <a:latin typeface="Gill Sans MT" panose="020B0502020104020203" pitchFamily="34" charset="77"/>
              </a:rPr>
              <a:t>Older women</a:t>
            </a:r>
            <a:endParaRPr lang="en-US" sz="3400" dirty="0"/>
          </a:p>
          <a:p>
            <a:endParaRPr lang="en-US" sz="2400" dirty="0"/>
          </a:p>
        </p:txBody>
      </p:sp>
    </p:spTree>
    <p:extLst>
      <p:ext uri="{BB962C8B-B14F-4D97-AF65-F5344CB8AC3E}">
        <p14:creationId xmlns:p14="http://schemas.microsoft.com/office/powerpoint/2010/main" val="2940639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0BFBD50-06CE-42F1-9AB9-3D9079057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456F09-C498-1449-9E9B-8D9EA20DAEFC}"/>
              </a:ext>
            </a:extLst>
          </p:cNvPr>
          <p:cNvSpPr>
            <a:spLocks noGrp="1"/>
          </p:cNvSpPr>
          <p:nvPr>
            <p:ph type="title"/>
          </p:nvPr>
        </p:nvSpPr>
        <p:spPr>
          <a:xfrm>
            <a:off x="6622293" y="319073"/>
            <a:ext cx="5569707" cy="873156"/>
          </a:xfrm>
        </p:spPr>
        <p:txBody>
          <a:bodyPr vert="horz" lIns="91440" tIns="45720" rIns="91440" bIns="45720" rtlCol="0" anchor="ctr">
            <a:noAutofit/>
          </a:bodyPr>
          <a:lstStyle/>
          <a:p>
            <a:r>
              <a:rPr lang="en-US" sz="3200" dirty="0">
                <a:solidFill>
                  <a:srgbClr val="FF661B"/>
                </a:solidFill>
                <a:latin typeface="Gill Sans MT" panose="020B0502020104020203" pitchFamily="34" charset="77"/>
              </a:rPr>
              <a:t>Audience Profile - Adolescent Girls – Not yet Pregnant</a:t>
            </a:r>
          </a:p>
        </p:txBody>
      </p:sp>
      <p:sp>
        <p:nvSpPr>
          <p:cNvPr id="21" name="Rectangle 20">
            <a:extLst>
              <a:ext uri="{FF2B5EF4-FFF2-40B4-BE49-F238E27FC236}">
                <a16:creationId xmlns:a16="http://schemas.microsoft.com/office/drawing/2014/main" id="{787900AF-3ED0-4C02-A309-3984EBBD2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0">
            <a:extLst>
              <a:ext uri="{FF2B5EF4-FFF2-40B4-BE49-F238E27FC236}">
                <a16:creationId xmlns:a16="http://schemas.microsoft.com/office/drawing/2014/main" id="{8DEDEE5C-3126-4336-A7D4-9277AF5A04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138" y="559407"/>
            <a:ext cx="5109725"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4" descr="Uganda Archives - educationcannotwait">
            <a:extLst>
              <a:ext uri="{FF2B5EF4-FFF2-40B4-BE49-F238E27FC236}">
                <a16:creationId xmlns:a16="http://schemas.microsoft.com/office/drawing/2014/main" id="{D6DDBB94-6EC5-E24B-8C0A-84163CF653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119" r="14622" b="-1"/>
          <a:stretch/>
        </p:blipFill>
        <p:spPr bwMode="auto">
          <a:xfrm>
            <a:off x="656844" y="722376"/>
            <a:ext cx="4782312" cy="5413248"/>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D358A31-81EC-6F4E-AC16-426A07A75105}"/>
              </a:ext>
            </a:extLst>
          </p:cNvPr>
          <p:cNvSpPr>
            <a:spLocks noGrp="1"/>
          </p:cNvSpPr>
          <p:nvPr>
            <p:ph sz="half" idx="1"/>
          </p:nvPr>
        </p:nvSpPr>
        <p:spPr>
          <a:xfrm>
            <a:off x="6380992" y="1453971"/>
            <a:ext cx="5569707" cy="5084956"/>
          </a:xfrm>
        </p:spPr>
        <p:txBody>
          <a:bodyPr vert="horz" lIns="91440" tIns="45720" rIns="91440" bIns="45720" rtlCol="0">
            <a:normAutofit lnSpcReduction="10000"/>
          </a:bodyPr>
          <a:lstStyle/>
          <a:p>
            <a:pPr fontAlgn="base">
              <a:buFont typeface="Wingdings" pitchFamily="2" charset="2"/>
              <a:buChar char="v"/>
            </a:pPr>
            <a:r>
              <a:rPr lang="en-US" sz="1800" dirty="0">
                <a:latin typeface="Gill Sans MT" panose="020B0502020104020203" pitchFamily="34" charset="77"/>
              </a:rPr>
              <a:t>Aged 10-14 years</a:t>
            </a:r>
          </a:p>
          <a:p>
            <a:pPr fontAlgn="base">
              <a:buFont typeface="Wingdings" pitchFamily="2" charset="2"/>
              <a:buChar char="v"/>
            </a:pPr>
            <a:r>
              <a:rPr lang="en-US" sz="1800" dirty="0">
                <a:latin typeface="Gill Sans MT" panose="020B0502020104020203" pitchFamily="34" charset="77"/>
              </a:rPr>
              <a:t>Have not yet given birth.</a:t>
            </a:r>
          </a:p>
          <a:p>
            <a:pPr fontAlgn="base">
              <a:buFont typeface="Wingdings" pitchFamily="2" charset="2"/>
              <a:buChar char="v"/>
            </a:pPr>
            <a:r>
              <a:rPr lang="en-US" sz="1800" dirty="0">
                <a:latin typeface="Gill Sans MT" panose="020B0502020104020203" pitchFamily="34" charset="77"/>
              </a:rPr>
              <a:t>Faced with early sexual debut and most probably are sexually active.</a:t>
            </a:r>
          </a:p>
          <a:p>
            <a:pPr fontAlgn="base">
              <a:buFont typeface="Wingdings" pitchFamily="2" charset="2"/>
              <a:buChar char="v"/>
            </a:pPr>
            <a:r>
              <a:rPr lang="en-US" sz="1800" dirty="0">
                <a:latin typeface="Gill Sans MT" panose="020B0502020104020203" pitchFamily="34" charset="77"/>
              </a:rPr>
              <a:t>In school but with a high risk of drop out.</a:t>
            </a:r>
          </a:p>
          <a:p>
            <a:pPr fontAlgn="base">
              <a:buFont typeface="Wingdings" pitchFamily="2" charset="2"/>
              <a:buChar char="v"/>
            </a:pPr>
            <a:r>
              <a:rPr lang="en-US" sz="1800" dirty="0">
                <a:latin typeface="Gill Sans MT" panose="020B0502020104020203" pitchFamily="34" charset="77"/>
              </a:rPr>
              <a:t>Get most of their information from peers who are equally not knowledgeable.</a:t>
            </a:r>
          </a:p>
          <a:p>
            <a:pPr fontAlgn="base">
              <a:buFont typeface="Wingdings" pitchFamily="2" charset="2"/>
              <a:buChar char="v"/>
            </a:pPr>
            <a:r>
              <a:rPr lang="en-US" sz="1800" dirty="0">
                <a:latin typeface="Gill Sans MT" panose="020B0502020104020203" pitchFamily="34" charset="77"/>
              </a:rPr>
              <a:t>Have strange relationships with parents and find it hard to discuss sexuality and relationships issues with them</a:t>
            </a:r>
          </a:p>
          <a:p>
            <a:pPr fontAlgn="base">
              <a:buFont typeface="Wingdings" pitchFamily="2" charset="2"/>
              <a:buChar char="v"/>
            </a:pPr>
            <a:r>
              <a:rPr lang="en-US" sz="1800" dirty="0">
                <a:latin typeface="Gill Sans MT" panose="020B0502020104020203" pitchFamily="34" charset="77"/>
              </a:rPr>
              <a:t>Their safe spaces are school and church.</a:t>
            </a:r>
          </a:p>
          <a:p>
            <a:pPr fontAlgn="base">
              <a:buFont typeface="Wingdings" pitchFamily="2" charset="2"/>
              <a:buChar char="v"/>
            </a:pPr>
            <a:r>
              <a:rPr lang="en-US" sz="1800" dirty="0">
                <a:latin typeface="Gill Sans MT" panose="020B0502020104020203" pitchFamily="34" charset="77"/>
              </a:rPr>
              <a:t>Naive about body changes and attracted to the opposite sex.</a:t>
            </a:r>
          </a:p>
          <a:p>
            <a:pPr fontAlgn="base">
              <a:buFont typeface="Wingdings" pitchFamily="2" charset="2"/>
              <a:buChar char="v"/>
            </a:pPr>
            <a:r>
              <a:rPr lang="en-US" sz="1800" dirty="0">
                <a:latin typeface="Gill Sans MT" panose="020B0502020104020203" pitchFamily="34" charset="77"/>
              </a:rPr>
              <a:t>Have many myths and knowledge gaps about pregnancy prevention.</a:t>
            </a:r>
          </a:p>
          <a:p>
            <a:pPr fontAlgn="base">
              <a:buFont typeface="Wingdings" pitchFamily="2" charset="2"/>
              <a:buChar char="v"/>
            </a:pPr>
            <a:r>
              <a:rPr lang="en-US" sz="1800" dirty="0">
                <a:latin typeface="Gill Sans MT" panose="020B0502020104020203" pitchFamily="34" charset="77"/>
              </a:rPr>
              <a:t>Fear to be judged by old people if they ask about sexuality, FP and pregnancy prevention.</a:t>
            </a:r>
          </a:p>
        </p:txBody>
      </p:sp>
    </p:spTree>
    <p:extLst>
      <p:ext uri="{BB962C8B-B14F-4D97-AF65-F5344CB8AC3E}">
        <p14:creationId xmlns:p14="http://schemas.microsoft.com/office/powerpoint/2010/main" val="1567001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0BFBD50-06CE-42F1-9AB9-3D9079057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456F09-C498-1449-9E9B-8D9EA20DAEFC}"/>
              </a:ext>
            </a:extLst>
          </p:cNvPr>
          <p:cNvSpPr>
            <a:spLocks noGrp="1"/>
          </p:cNvSpPr>
          <p:nvPr>
            <p:ph type="title"/>
          </p:nvPr>
        </p:nvSpPr>
        <p:spPr>
          <a:xfrm>
            <a:off x="6622293" y="319073"/>
            <a:ext cx="5569707" cy="873156"/>
          </a:xfrm>
        </p:spPr>
        <p:txBody>
          <a:bodyPr vert="horz" lIns="91440" tIns="45720" rIns="91440" bIns="45720" rtlCol="0" anchor="ctr">
            <a:noAutofit/>
          </a:bodyPr>
          <a:lstStyle/>
          <a:p>
            <a:r>
              <a:rPr lang="en-US" sz="3200" dirty="0">
                <a:solidFill>
                  <a:srgbClr val="FF661B"/>
                </a:solidFill>
                <a:latin typeface="Gill Sans MT" panose="020B0502020104020203" pitchFamily="34" charset="77"/>
              </a:rPr>
              <a:t>Audience Profile - Adolescent Girls –Pregnant</a:t>
            </a:r>
          </a:p>
        </p:txBody>
      </p:sp>
      <p:sp>
        <p:nvSpPr>
          <p:cNvPr id="21" name="Rectangle 20">
            <a:extLst>
              <a:ext uri="{FF2B5EF4-FFF2-40B4-BE49-F238E27FC236}">
                <a16:creationId xmlns:a16="http://schemas.microsoft.com/office/drawing/2014/main" id="{787900AF-3ED0-4C02-A309-3984EBBD2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0">
            <a:extLst>
              <a:ext uri="{FF2B5EF4-FFF2-40B4-BE49-F238E27FC236}">
                <a16:creationId xmlns:a16="http://schemas.microsoft.com/office/drawing/2014/main" id="{8DEDEE5C-3126-4336-A7D4-9277AF5A04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138" y="559407"/>
            <a:ext cx="5109725"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4" descr="Uganda Archives - educationcannotwait">
            <a:extLst>
              <a:ext uri="{FF2B5EF4-FFF2-40B4-BE49-F238E27FC236}">
                <a16:creationId xmlns:a16="http://schemas.microsoft.com/office/drawing/2014/main" id="{D6DDBB94-6EC5-E24B-8C0A-84163CF653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119" r="14622" b="-1"/>
          <a:stretch/>
        </p:blipFill>
        <p:spPr bwMode="auto">
          <a:xfrm>
            <a:off x="656844" y="722376"/>
            <a:ext cx="4782312" cy="5413248"/>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D358A31-81EC-6F4E-AC16-426A07A75105}"/>
              </a:ext>
            </a:extLst>
          </p:cNvPr>
          <p:cNvSpPr>
            <a:spLocks noGrp="1"/>
          </p:cNvSpPr>
          <p:nvPr>
            <p:ph sz="half" idx="1"/>
          </p:nvPr>
        </p:nvSpPr>
        <p:spPr>
          <a:xfrm>
            <a:off x="6380992" y="1371600"/>
            <a:ext cx="5569707" cy="5334000"/>
          </a:xfrm>
        </p:spPr>
        <p:txBody>
          <a:bodyPr vert="horz" lIns="91440" tIns="45720" rIns="91440" bIns="45720" rtlCol="0">
            <a:normAutofit fontScale="92500" lnSpcReduction="10000"/>
          </a:bodyPr>
          <a:lstStyle/>
          <a:p>
            <a:pPr fontAlgn="base">
              <a:buFont typeface="Wingdings" pitchFamily="2" charset="2"/>
              <a:buChar char="v"/>
            </a:pPr>
            <a:r>
              <a:rPr lang="en-US" sz="1500" dirty="0">
                <a:latin typeface="Gill Sans MT" panose="020B0502020104020203" pitchFamily="34" charset="77"/>
              </a:rPr>
              <a:t>Aged 10-14 years.</a:t>
            </a:r>
          </a:p>
          <a:p>
            <a:pPr fontAlgn="base">
              <a:buFont typeface="Wingdings" pitchFamily="2" charset="2"/>
              <a:buChar char="v"/>
            </a:pPr>
            <a:r>
              <a:rPr lang="en-US" sz="1500" dirty="0">
                <a:latin typeface="Gill Sans MT" panose="020B0502020104020203" pitchFamily="34" charset="77"/>
              </a:rPr>
              <a:t>Are pregnant and most likely went for ANC late.</a:t>
            </a:r>
          </a:p>
          <a:p>
            <a:pPr fontAlgn="base">
              <a:buFont typeface="Wingdings" pitchFamily="2" charset="2"/>
              <a:buChar char="v"/>
            </a:pPr>
            <a:r>
              <a:rPr lang="en-US" sz="1500" dirty="0">
                <a:latin typeface="Gill Sans MT" panose="020B0502020104020203" pitchFamily="34" charset="77"/>
              </a:rPr>
              <a:t>Stigmatized for getting pregnant early.</a:t>
            </a:r>
          </a:p>
          <a:p>
            <a:pPr fontAlgn="base">
              <a:buFont typeface="Wingdings" pitchFamily="2" charset="2"/>
              <a:buChar char="v"/>
            </a:pPr>
            <a:r>
              <a:rPr lang="en-US" sz="1500" dirty="0">
                <a:latin typeface="Gill Sans MT" panose="020B0502020104020203" pitchFamily="34" charset="77"/>
              </a:rPr>
              <a:t>Have low knowledge on contraception.</a:t>
            </a:r>
          </a:p>
          <a:p>
            <a:pPr fontAlgn="base">
              <a:buFont typeface="Wingdings" pitchFamily="2" charset="2"/>
              <a:buChar char="v"/>
            </a:pPr>
            <a:r>
              <a:rPr lang="en-US" sz="1500" dirty="0">
                <a:latin typeface="Gill Sans MT" panose="020B0502020104020203" pitchFamily="34" charset="77"/>
              </a:rPr>
              <a:t>Have inadequate knowledge on maternal and childcare and face a lot of pressure from older family members on childcare practices.</a:t>
            </a:r>
          </a:p>
          <a:p>
            <a:pPr fontAlgn="base">
              <a:buFont typeface="Wingdings" pitchFamily="2" charset="2"/>
              <a:buChar char="v"/>
            </a:pPr>
            <a:r>
              <a:rPr lang="en-US" sz="1500" dirty="0">
                <a:latin typeface="Gill Sans MT" panose="020B0502020104020203" pitchFamily="34" charset="77"/>
              </a:rPr>
              <a:t>Have inadequate knowledge on child and self-care.</a:t>
            </a:r>
          </a:p>
          <a:p>
            <a:pPr fontAlgn="base">
              <a:buFont typeface="Wingdings" pitchFamily="2" charset="2"/>
              <a:buChar char="v"/>
            </a:pPr>
            <a:r>
              <a:rPr lang="en-US" sz="1500" dirty="0">
                <a:latin typeface="Gill Sans MT" panose="020B0502020104020203" pitchFamily="34" charset="77"/>
              </a:rPr>
              <a:t>Not empowered to seek knowledge and information on health.</a:t>
            </a:r>
          </a:p>
          <a:p>
            <a:pPr fontAlgn="base">
              <a:buFont typeface="Wingdings" pitchFamily="2" charset="2"/>
              <a:buChar char="v"/>
            </a:pPr>
            <a:r>
              <a:rPr lang="en-US" sz="1500" dirty="0">
                <a:latin typeface="Gill Sans MT" panose="020B0502020104020203" pitchFamily="34" charset="77"/>
              </a:rPr>
              <a:t>Get most of their information from peers who are equally not knowledgeable.</a:t>
            </a:r>
          </a:p>
          <a:p>
            <a:pPr fontAlgn="base">
              <a:buFont typeface="Wingdings" pitchFamily="2" charset="2"/>
              <a:buChar char="v"/>
            </a:pPr>
            <a:r>
              <a:rPr lang="en-US" sz="1500" dirty="0">
                <a:latin typeface="Gill Sans MT" panose="020B0502020104020203" pitchFamily="34" charset="77"/>
              </a:rPr>
              <a:t>Have strange relationships with parents and find it hard to discuss sexuality and relationships issues with them.</a:t>
            </a:r>
          </a:p>
          <a:p>
            <a:pPr fontAlgn="base">
              <a:buFont typeface="Wingdings" pitchFamily="2" charset="2"/>
              <a:buChar char="v"/>
            </a:pPr>
            <a:r>
              <a:rPr lang="en-US" sz="1500" dirty="0">
                <a:latin typeface="Gill Sans MT" panose="020B0502020104020203" pitchFamily="34" charset="77"/>
              </a:rPr>
              <a:t>Have no source of livelihood are largely dependent on their male partners and parents.</a:t>
            </a:r>
          </a:p>
          <a:p>
            <a:pPr fontAlgn="base">
              <a:buFont typeface="Wingdings" pitchFamily="2" charset="2"/>
              <a:buChar char="v"/>
            </a:pPr>
            <a:r>
              <a:rPr lang="en-US" sz="1500" dirty="0">
                <a:latin typeface="Gill Sans MT" panose="020B0502020104020203" pitchFamily="34" charset="77"/>
              </a:rPr>
              <a:t>Not empowered to negotiate safe sex and contraceptive use.</a:t>
            </a:r>
          </a:p>
          <a:p>
            <a:pPr fontAlgn="base">
              <a:buFont typeface="Wingdings" pitchFamily="2" charset="2"/>
              <a:buChar char="v"/>
            </a:pPr>
            <a:r>
              <a:rPr lang="en-US" sz="1500" dirty="0">
                <a:latin typeface="Gill Sans MT" panose="020B0502020104020203" pitchFamily="34" charset="77"/>
              </a:rPr>
              <a:t>Have many myths and knowledge gaps about pregnancy prevention.</a:t>
            </a:r>
          </a:p>
          <a:p>
            <a:pPr fontAlgn="base">
              <a:buFont typeface="Wingdings" pitchFamily="2" charset="2"/>
              <a:buChar char="v"/>
            </a:pPr>
            <a:r>
              <a:rPr lang="en-US" sz="1500" dirty="0">
                <a:latin typeface="Gill Sans MT" panose="020B0502020104020203" pitchFamily="34" charset="77"/>
              </a:rPr>
              <a:t>Fear to be judged by old people if they ask about sexuality, FP and pregnancy prevention.</a:t>
            </a:r>
          </a:p>
          <a:p>
            <a:pPr fontAlgn="base">
              <a:buFont typeface="Wingdings" pitchFamily="2" charset="2"/>
              <a:buChar char="v"/>
            </a:pPr>
            <a:r>
              <a:rPr lang="en-US" sz="1500" dirty="0">
                <a:latin typeface="Gill Sans MT" panose="020B0502020104020203" pitchFamily="34" charset="77"/>
              </a:rPr>
              <a:t>Do not qualify to belong to any support groups.</a:t>
            </a:r>
          </a:p>
        </p:txBody>
      </p:sp>
    </p:spTree>
    <p:extLst>
      <p:ext uri="{BB962C8B-B14F-4D97-AF65-F5344CB8AC3E}">
        <p14:creationId xmlns:p14="http://schemas.microsoft.com/office/powerpoint/2010/main" val="27192835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20BA6A-D617-6241-A9F3-2654857DC79A}"/>
              </a:ext>
            </a:extLst>
          </p:cNvPr>
          <p:cNvSpPr>
            <a:spLocks noGrp="1"/>
          </p:cNvSpPr>
          <p:nvPr>
            <p:ph type="title"/>
          </p:nvPr>
        </p:nvSpPr>
        <p:spPr>
          <a:xfrm>
            <a:off x="836679" y="484728"/>
            <a:ext cx="6002110" cy="1049146"/>
          </a:xfrm>
        </p:spPr>
        <p:txBody>
          <a:bodyPr>
            <a:noAutofit/>
          </a:bodyPr>
          <a:lstStyle/>
          <a:p>
            <a:r>
              <a:rPr lang="en-US" sz="4000" dirty="0">
                <a:solidFill>
                  <a:srgbClr val="FF661B"/>
                </a:solidFill>
                <a:latin typeface="Gill Sans MT" panose="020B0502020104020203" pitchFamily="34" charset="77"/>
              </a:rPr>
              <a:t>Audience Profile – AGYWs – Have given birth</a:t>
            </a:r>
          </a:p>
        </p:txBody>
      </p:sp>
      <p:sp>
        <p:nvSpPr>
          <p:cNvPr id="3" name="Content Placeholder 2">
            <a:extLst>
              <a:ext uri="{FF2B5EF4-FFF2-40B4-BE49-F238E27FC236}">
                <a16:creationId xmlns:a16="http://schemas.microsoft.com/office/drawing/2014/main" id="{A2664B2E-6A49-9745-9B6B-D708EAC7A36E}"/>
              </a:ext>
            </a:extLst>
          </p:cNvPr>
          <p:cNvSpPr>
            <a:spLocks noGrp="1"/>
          </p:cNvSpPr>
          <p:nvPr>
            <p:ph idx="1"/>
          </p:nvPr>
        </p:nvSpPr>
        <p:spPr>
          <a:xfrm>
            <a:off x="367989" y="1773275"/>
            <a:ext cx="6470800" cy="4435476"/>
          </a:xfrm>
        </p:spPr>
        <p:txBody>
          <a:bodyPr>
            <a:noAutofit/>
          </a:bodyPr>
          <a:lstStyle/>
          <a:p>
            <a:pPr lvl="1">
              <a:buFont typeface="Wingdings" pitchFamily="2" charset="2"/>
              <a:buChar char="v"/>
            </a:pPr>
            <a:r>
              <a:rPr lang="en-US" sz="1600" dirty="0">
                <a:latin typeface="Gill Sans MT" panose="020B0502020104020203" pitchFamily="34" charset="77"/>
              </a:rPr>
              <a:t>Aged 15 – 24 years.</a:t>
            </a:r>
          </a:p>
          <a:p>
            <a:pPr lvl="1">
              <a:buFont typeface="Wingdings" pitchFamily="2" charset="2"/>
              <a:buChar char="v"/>
            </a:pPr>
            <a:r>
              <a:rPr lang="en-US" sz="1600" dirty="0">
                <a:latin typeface="Gill Sans MT" panose="020B0502020104020203" pitchFamily="34" charset="77"/>
              </a:rPr>
              <a:t>Have given birth already to one or two children.</a:t>
            </a:r>
          </a:p>
          <a:p>
            <a:pPr lvl="1">
              <a:buFont typeface="Wingdings" pitchFamily="2" charset="2"/>
              <a:buChar char="v"/>
            </a:pPr>
            <a:r>
              <a:rPr lang="en-US" sz="1600" dirty="0">
                <a:latin typeface="Gill Sans MT" panose="020B0502020104020203" pitchFamily="34" charset="77"/>
              </a:rPr>
              <a:t>Reluctant to go for early ANC due to bias and peer influence.</a:t>
            </a:r>
          </a:p>
          <a:p>
            <a:pPr lvl="1">
              <a:buFont typeface="Wingdings" pitchFamily="2" charset="2"/>
              <a:buChar char="v"/>
            </a:pPr>
            <a:r>
              <a:rPr lang="en-US" sz="1600" dirty="0">
                <a:latin typeface="Gill Sans MT" panose="020B0502020104020203" pitchFamily="34" charset="77"/>
              </a:rPr>
              <a:t>Get most of their information from peers as most of them belong to support groups.</a:t>
            </a:r>
          </a:p>
          <a:p>
            <a:pPr lvl="1">
              <a:buFont typeface="Wingdings" pitchFamily="2" charset="2"/>
              <a:buChar char="v"/>
            </a:pPr>
            <a:r>
              <a:rPr lang="en-US" sz="1600" dirty="0">
                <a:latin typeface="Gill Sans MT" panose="020B0502020104020203" pitchFamily="34" charset="77"/>
              </a:rPr>
              <a:t>Majority are not empowered to negotiate safe sex and contraceptive use. Some even experience GBV.</a:t>
            </a:r>
          </a:p>
          <a:p>
            <a:pPr lvl="1">
              <a:buFont typeface="Wingdings" pitchFamily="2" charset="2"/>
              <a:buChar char="v"/>
            </a:pPr>
            <a:r>
              <a:rPr lang="en-US" sz="1600" dirty="0">
                <a:latin typeface="Gill Sans MT" panose="020B0502020104020203" pitchFamily="34" charset="77"/>
              </a:rPr>
              <a:t>Likely to be more receptive to PPFP information.</a:t>
            </a:r>
          </a:p>
          <a:p>
            <a:pPr lvl="1">
              <a:buFont typeface="Wingdings" pitchFamily="2" charset="2"/>
              <a:buChar char="v"/>
            </a:pPr>
            <a:r>
              <a:rPr lang="en-US" sz="1600" dirty="0">
                <a:latin typeface="Gill Sans MT" panose="020B0502020104020203" pitchFamily="34" charset="77"/>
              </a:rPr>
              <a:t>Most have no source of livelihood are largely dependent on their male partners and parents.</a:t>
            </a:r>
          </a:p>
          <a:p>
            <a:pPr lvl="1">
              <a:buFont typeface="Wingdings" pitchFamily="2" charset="2"/>
              <a:buChar char="v"/>
            </a:pPr>
            <a:r>
              <a:rPr lang="en-US" sz="1600" dirty="0">
                <a:latin typeface="Gill Sans MT" panose="020B0502020104020203" pitchFamily="34" charset="77"/>
              </a:rPr>
              <a:t>Most have limited partner support in terms of pregnancy issues.</a:t>
            </a:r>
          </a:p>
          <a:p>
            <a:pPr lvl="1">
              <a:buFont typeface="Wingdings" pitchFamily="2" charset="2"/>
              <a:buChar char="v"/>
            </a:pPr>
            <a:r>
              <a:rPr lang="en-US" sz="1600" dirty="0">
                <a:latin typeface="Gill Sans MT" panose="020B0502020104020203" pitchFamily="34" charset="77"/>
              </a:rPr>
              <a:t>Some are not able to recognize danger signs during pregnancy and among children.</a:t>
            </a:r>
          </a:p>
          <a:p>
            <a:pPr lvl="1">
              <a:buFont typeface="Wingdings" pitchFamily="2" charset="2"/>
              <a:buChar char="v"/>
            </a:pPr>
            <a:r>
              <a:rPr lang="en-US" sz="1600" dirty="0">
                <a:latin typeface="Gill Sans MT" panose="020B0502020104020203" pitchFamily="34" charset="77"/>
              </a:rPr>
              <a:t>Some have a heavy workload and do not have time for child and self-care.</a:t>
            </a:r>
          </a:p>
          <a:p>
            <a:pPr lvl="1">
              <a:buFont typeface="Wingdings" pitchFamily="2" charset="2"/>
              <a:buChar char="v"/>
            </a:pPr>
            <a:r>
              <a:rPr lang="en-US" sz="1600" dirty="0">
                <a:latin typeface="Gill Sans MT" panose="020B0502020104020203" pitchFamily="34" charset="77"/>
              </a:rPr>
              <a:t>Majority have pressure for in-laws to give birth to a second child.</a:t>
            </a:r>
          </a:p>
        </p:txBody>
      </p:sp>
      <p:pic>
        <p:nvPicPr>
          <p:cNvPr id="2050" name="Picture 2" descr="Women in Uganda - Wikipedia">
            <a:extLst>
              <a:ext uri="{FF2B5EF4-FFF2-40B4-BE49-F238E27FC236}">
                <a16:creationId xmlns:a16="http://schemas.microsoft.com/office/drawing/2014/main" id="{66E97372-BE3C-FF48-AEEB-063B421CFD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35" r="-2" b="6463"/>
          <a:stretch/>
        </p:blipFill>
        <p:spPr bwMode="auto">
          <a:xfrm>
            <a:off x="7199440" y="10"/>
            <a:ext cx="4992560"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4081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E08DD2-6B4D-6B45-AFE1-047EF2752453}"/>
              </a:ext>
            </a:extLst>
          </p:cNvPr>
          <p:cNvSpPr>
            <a:spLocks noGrp="1"/>
          </p:cNvSpPr>
          <p:nvPr>
            <p:ph type="title"/>
          </p:nvPr>
        </p:nvSpPr>
        <p:spPr>
          <a:xfrm>
            <a:off x="5297762" y="329184"/>
            <a:ext cx="6251110" cy="1783080"/>
          </a:xfrm>
        </p:spPr>
        <p:txBody>
          <a:bodyPr anchor="b">
            <a:normAutofit/>
          </a:bodyPr>
          <a:lstStyle/>
          <a:p>
            <a:r>
              <a:rPr lang="en-US" sz="4300" dirty="0">
                <a:solidFill>
                  <a:srgbClr val="FF661B"/>
                </a:solidFill>
                <a:latin typeface="Gill Sans MT" panose="020B0502020104020203" pitchFamily="34" charset="77"/>
              </a:rPr>
              <a:t>Audience Profile - Men</a:t>
            </a:r>
          </a:p>
        </p:txBody>
      </p:sp>
      <p:pic>
        <p:nvPicPr>
          <p:cNvPr id="4" name="Picture 10" descr="Image result for Photo of a local Ugandan man">
            <a:extLst>
              <a:ext uri="{FF2B5EF4-FFF2-40B4-BE49-F238E27FC236}">
                <a16:creationId xmlns:a16="http://schemas.microsoft.com/office/drawing/2014/main" id="{E514B7D3-F239-D647-9315-BE2D9D4E86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57" r="18923"/>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53A46EA-7BAB-8040-ADA6-2BB9521F759A}"/>
              </a:ext>
            </a:extLst>
          </p:cNvPr>
          <p:cNvSpPr>
            <a:spLocks noGrp="1"/>
          </p:cNvSpPr>
          <p:nvPr>
            <p:ph idx="1"/>
          </p:nvPr>
        </p:nvSpPr>
        <p:spPr>
          <a:xfrm>
            <a:off x="5003800" y="2706624"/>
            <a:ext cx="6794500" cy="3822192"/>
          </a:xfrm>
        </p:spPr>
        <p:txBody>
          <a:bodyPr>
            <a:normAutofit/>
          </a:bodyPr>
          <a:lstStyle/>
          <a:p>
            <a:pPr lvl="1">
              <a:buFont typeface="Wingdings" pitchFamily="2" charset="2"/>
              <a:buChar char="v"/>
            </a:pPr>
            <a:r>
              <a:rPr lang="en-US" sz="1800" dirty="0">
                <a:latin typeface="Gill Sans MT" panose="020B0502020104020203" pitchFamily="34" charset="77"/>
              </a:rPr>
              <a:t>Age 15-49</a:t>
            </a:r>
          </a:p>
          <a:p>
            <a:pPr lvl="1">
              <a:buFont typeface="Wingdings" pitchFamily="2" charset="2"/>
              <a:buChar char="v"/>
            </a:pPr>
            <a:r>
              <a:rPr lang="en-US" sz="1800" dirty="0">
                <a:latin typeface="Gill Sans MT" panose="020B0502020104020203" pitchFamily="34" charset="77"/>
              </a:rPr>
              <a:t>Low-income earners and unemployed – involved in informal sector employment.</a:t>
            </a:r>
          </a:p>
          <a:p>
            <a:pPr lvl="1">
              <a:buFont typeface="Wingdings" pitchFamily="2" charset="2"/>
              <a:buChar char="v"/>
            </a:pPr>
            <a:r>
              <a:rPr lang="en-US" sz="1800" dirty="0">
                <a:latin typeface="Gill Sans MT" panose="020B0502020104020203" pitchFamily="34" charset="77"/>
              </a:rPr>
              <a:t>Unavailable for their partners.</a:t>
            </a:r>
          </a:p>
          <a:p>
            <a:pPr lvl="1">
              <a:buFont typeface="Wingdings" pitchFamily="2" charset="2"/>
              <a:buChar char="v"/>
            </a:pPr>
            <a:r>
              <a:rPr lang="en-US" sz="1800" dirty="0">
                <a:latin typeface="Gill Sans MT" panose="020B0502020104020203" pitchFamily="34" charset="77"/>
              </a:rPr>
              <a:t>Lack proper knowledge about pregnancy and MCH issues.</a:t>
            </a:r>
          </a:p>
          <a:p>
            <a:pPr lvl="1">
              <a:buFont typeface="Wingdings" pitchFamily="2" charset="2"/>
              <a:buChar char="v"/>
            </a:pPr>
            <a:r>
              <a:rPr lang="en-US" sz="1800" dirty="0">
                <a:latin typeface="Gill Sans MT" panose="020B0502020104020203" pitchFamily="34" charset="77"/>
              </a:rPr>
              <a:t>Most are </a:t>
            </a:r>
            <a:r>
              <a:rPr lang="en-US" sz="1800" dirty="0" err="1">
                <a:latin typeface="Gill Sans MT" panose="020B0502020104020203" pitchFamily="34" charset="77"/>
              </a:rPr>
              <a:t>O’level</a:t>
            </a:r>
            <a:r>
              <a:rPr lang="en-US" sz="1800" dirty="0">
                <a:latin typeface="Gill Sans MT" panose="020B0502020104020203" pitchFamily="34" charset="77"/>
              </a:rPr>
              <a:t> school dropouts.</a:t>
            </a:r>
          </a:p>
          <a:p>
            <a:pPr lvl="1">
              <a:buFont typeface="Wingdings" pitchFamily="2" charset="2"/>
              <a:buChar char="v"/>
            </a:pPr>
            <a:r>
              <a:rPr lang="en-US" sz="1800" dirty="0">
                <a:latin typeface="Gill Sans MT" panose="020B0502020104020203" pitchFamily="34" charset="77"/>
              </a:rPr>
              <a:t>Have multi concurrent partners.</a:t>
            </a:r>
          </a:p>
          <a:p>
            <a:pPr lvl="1">
              <a:buFont typeface="Wingdings" pitchFamily="2" charset="2"/>
              <a:buChar char="v"/>
            </a:pPr>
            <a:r>
              <a:rPr lang="en-US" sz="1800" dirty="0">
                <a:latin typeface="Gill Sans MT" panose="020B0502020104020203" pitchFamily="34" charset="77"/>
              </a:rPr>
              <a:t>Low self esteem due to poverty.</a:t>
            </a:r>
          </a:p>
          <a:p>
            <a:pPr lvl="1">
              <a:buFont typeface="Wingdings" pitchFamily="2" charset="2"/>
              <a:buChar char="v"/>
            </a:pPr>
            <a:r>
              <a:rPr lang="en-US" sz="1800" dirty="0">
                <a:latin typeface="Gill Sans MT" panose="020B0502020104020203" pitchFamily="34" charset="77"/>
              </a:rPr>
              <a:t>Live in polygamous homes and are most probably co-habiting.</a:t>
            </a:r>
          </a:p>
          <a:p>
            <a:pPr lvl="1">
              <a:buFont typeface="Wingdings" pitchFamily="2" charset="2"/>
              <a:buChar char="v"/>
            </a:pPr>
            <a:r>
              <a:rPr lang="en-US" sz="1800" dirty="0">
                <a:latin typeface="Gill Sans MT" panose="020B0502020104020203" pitchFamily="34" charset="77"/>
              </a:rPr>
              <a:t>Some are ready to be parents.</a:t>
            </a:r>
          </a:p>
          <a:p>
            <a:pPr lvl="1">
              <a:buFont typeface="Wingdings" pitchFamily="2" charset="2"/>
              <a:buChar char="v"/>
            </a:pPr>
            <a:r>
              <a:rPr lang="en-US" sz="1800" dirty="0">
                <a:latin typeface="Gill Sans MT" panose="020B0502020104020203" pitchFamily="34" charset="77"/>
              </a:rPr>
              <a:t>Perceive male involvement from the economic angle only.</a:t>
            </a:r>
          </a:p>
          <a:p>
            <a:pPr lvl="1">
              <a:buFont typeface="Wingdings" pitchFamily="2" charset="2"/>
              <a:buChar char="v"/>
            </a:pPr>
            <a:r>
              <a:rPr lang="en-US" sz="1800" dirty="0">
                <a:latin typeface="Gill Sans MT" panose="020B0502020104020203" pitchFamily="34" charset="77"/>
              </a:rPr>
              <a:t>Perceive pregnancy, maternal and childcare as a woman’s role.</a:t>
            </a:r>
          </a:p>
          <a:p>
            <a:endParaRPr lang="en-US" sz="1500" dirty="0"/>
          </a:p>
        </p:txBody>
      </p:sp>
    </p:spTree>
    <p:extLst>
      <p:ext uri="{BB962C8B-B14F-4D97-AF65-F5344CB8AC3E}">
        <p14:creationId xmlns:p14="http://schemas.microsoft.com/office/powerpoint/2010/main" val="27959568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8" name="Rectangle 13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E84C97-9D08-4F40-8C4D-A33336A126A9}"/>
              </a:ext>
            </a:extLst>
          </p:cNvPr>
          <p:cNvSpPr>
            <a:spLocks noGrp="1"/>
          </p:cNvSpPr>
          <p:nvPr>
            <p:ph type="title"/>
          </p:nvPr>
        </p:nvSpPr>
        <p:spPr>
          <a:xfrm>
            <a:off x="640080" y="325369"/>
            <a:ext cx="4368602" cy="1956841"/>
          </a:xfrm>
        </p:spPr>
        <p:txBody>
          <a:bodyPr anchor="b">
            <a:normAutofit/>
          </a:bodyPr>
          <a:lstStyle/>
          <a:p>
            <a:r>
              <a:rPr lang="en-US" sz="4300" dirty="0">
                <a:solidFill>
                  <a:srgbClr val="FF661B"/>
                </a:solidFill>
                <a:latin typeface="Gill Sans MT" panose="020B0502020104020203" pitchFamily="34" charset="77"/>
              </a:rPr>
              <a:t>Audience Profile -Older Women and Peers</a:t>
            </a:r>
          </a:p>
        </p:txBody>
      </p:sp>
      <p:sp>
        <p:nvSpPr>
          <p:cNvPr id="14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28C541E-9453-274C-B638-E7F8687B861F}"/>
              </a:ext>
            </a:extLst>
          </p:cNvPr>
          <p:cNvSpPr>
            <a:spLocks noGrp="1"/>
          </p:cNvSpPr>
          <p:nvPr>
            <p:ph idx="1"/>
          </p:nvPr>
        </p:nvSpPr>
        <p:spPr>
          <a:xfrm>
            <a:off x="640080" y="2872898"/>
            <a:ext cx="4368602" cy="3870801"/>
          </a:xfrm>
        </p:spPr>
        <p:txBody>
          <a:bodyPr>
            <a:normAutofit fontScale="92500" lnSpcReduction="20000"/>
          </a:bodyPr>
          <a:lstStyle/>
          <a:p>
            <a:pPr lvl="1">
              <a:buFont typeface="Wingdings" pitchFamily="2" charset="2"/>
              <a:buChar char="v"/>
            </a:pPr>
            <a:r>
              <a:rPr lang="en-US" sz="1900" dirty="0">
                <a:latin typeface="Gill Sans MT" panose="020B0502020104020203" pitchFamily="34" charset="77"/>
              </a:rPr>
              <a:t>Have a lot of myths, misconceptions and wrong information.</a:t>
            </a:r>
          </a:p>
          <a:p>
            <a:pPr lvl="1">
              <a:buFont typeface="Wingdings" pitchFamily="2" charset="2"/>
              <a:buChar char="v"/>
            </a:pPr>
            <a:r>
              <a:rPr lang="en-US" sz="1900" dirty="0">
                <a:latin typeface="Gill Sans MT" panose="020B0502020104020203" pitchFamily="34" charset="77"/>
              </a:rPr>
              <a:t>Have had children in the past.</a:t>
            </a:r>
          </a:p>
          <a:p>
            <a:pPr lvl="1">
              <a:buFont typeface="Wingdings" pitchFamily="2" charset="2"/>
              <a:buChar char="v"/>
            </a:pPr>
            <a:r>
              <a:rPr lang="en-US" sz="1900" dirty="0">
                <a:latin typeface="Gill Sans MT" panose="020B0502020104020203" pitchFamily="34" charset="77"/>
              </a:rPr>
              <a:t>Have a strong voice in the community, very influential to the young women, what they say stands.</a:t>
            </a:r>
          </a:p>
          <a:p>
            <a:pPr lvl="1">
              <a:buFont typeface="Wingdings" pitchFamily="2" charset="2"/>
              <a:buChar char="v"/>
            </a:pPr>
            <a:r>
              <a:rPr lang="en-US" sz="1900" dirty="0">
                <a:latin typeface="Gill Sans MT" panose="020B0502020104020203" pitchFamily="34" charset="77"/>
              </a:rPr>
              <a:t>Young women listen to them out of respect.</a:t>
            </a:r>
          </a:p>
          <a:p>
            <a:pPr lvl="1">
              <a:buFont typeface="Wingdings" pitchFamily="2" charset="2"/>
              <a:buChar char="v"/>
            </a:pPr>
            <a:r>
              <a:rPr lang="en-US" sz="1900" dirty="0">
                <a:latin typeface="Gill Sans MT" panose="020B0502020104020203" pitchFamily="34" charset="77"/>
              </a:rPr>
              <a:t>Uphold traditional beliefs.</a:t>
            </a:r>
          </a:p>
          <a:p>
            <a:pPr lvl="1">
              <a:buFont typeface="Wingdings" pitchFamily="2" charset="2"/>
              <a:buChar char="v"/>
            </a:pPr>
            <a:r>
              <a:rPr lang="en-US" sz="1900" dirty="0">
                <a:latin typeface="Gill Sans MT" panose="020B0502020104020203" pitchFamily="34" charset="77"/>
              </a:rPr>
              <a:t>Traditional ways have worked for them in the past, so they believe them.</a:t>
            </a:r>
          </a:p>
          <a:p>
            <a:pPr lvl="1">
              <a:buFont typeface="Wingdings" pitchFamily="2" charset="2"/>
              <a:buChar char="v"/>
            </a:pPr>
            <a:r>
              <a:rPr lang="en-US" sz="1900" dirty="0">
                <a:latin typeface="Gill Sans MT" panose="020B0502020104020203" pitchFamily="34" charset="77"/>
              </a:rPr>
              <a:t>Not very educated and lack correct information regarding MCH.</a:t>
            </a:r>
          </a:p>
          <a:p>
            <a:pPr lvl="1">
              <a:buFont typeface="Wingdings" pitchFamily="2" charset="2"/>
              <a:buChar char="v"/>
            </a:pPr>
            <a:r>
              <a:rPr lang="en-US" sz="1900" dirty="0">
                <a:latin typeface="Gill Sans MT" panose="020B0502020104020203" pitchFamily="34" charset="77"/>
              </a:rPr>
              <a:t>Belong to community support networks.</a:t>
            </a:r>
          </a:p>
          <a:p>
            <a:pPr marL="457200" lvl="1" indent="0">
              <a:buNone/>
            </a:pPr>
            <a:endParaRPr lang="en-US" sz="1500" dirty="0">
              <a:latin typeface="Gill Sans MT" panose="020B0502020104020203" pitchFamily="34" charset="77"/>
            </a:endParaRPr>
          </a:p>
          <a:p>
            <a:endParaRPr lang="en-US" sz="1500" dirty="0"/>
          </a:p>
        </p:txBody>
      </p:sp>
      <p:pic>
        <p:nvPicPr>
          <p:cNvPr id="5122" name="Picture 2" descr="The challenges faced by Uganda&amp;#39;s elderly as told by a 61 year old woman in  Kampala – Stories for Human Rights and Social Inclusion">
            <a:extLst>
              <a:ext uri="{FF2B5EF4-FFF2-40B4-BE49-F238E27FC236}">
                <a16:creationId xmlns:a16="http://schemas.microsoft.com/office/drawing/2014/main" id="{BAD0A0E0-B4DF-974F-BE05-3C1291D40D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148" r="12650" b="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1930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Rectangle 27">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8" name="Rectangle 37">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B924EA2-5D1F-DC4D-9F8B-79190F4D1917}"/>
              </a:ext>
            </a:extLst>
          </p:cNvPr>
          <p:cNvSpPr>
            <a:spLocks noGrp="1"/>
          </p:cNvSpPr>
          <p:nvPr>
            <p:ph type="title"/>
          </p:nvPr>
        </p:nvSpPr>
        <p:spPr>
          <a:xfrm>
            <a:off x="466722" y="586855"/>
            <a:ext cx="3201366" cy="3387497"/>
          </a:xfrm>
        </p:spPr>
        <p:txBody>
          <a:bodyPr anchor="b">
            <a:normAutofit/>
          </a:bodyPr>
          <a:lstStyle/>
          <a:p>
            <a:pPr algn="r"/>
            <a:r>
              <a:rPr lang="en-US" sz="4000" b="1" dirty="0">
                <a:solidFill>
                  <a:srgbClr val="FFFFFF"/>
                </a:solidFill>
                <a:latin typeface="Gill Sans MT" panose="020B0502020104020203" pitchFamily="34" charset="77"/>
              </a:rPr>
              <a:t>Background / Situation Analysis</a:t>
            </a:r>
          </a:p>
        </p:txBody>
      </p:sp>
      <p:sp>
        <p:nvSpPr>
          <p:cNvPr id="3" name="Content Placeholder 2">
            <a:extLst>
              <a:ext uri="{FF2B5EF4-FFF2-40B4-BE49-F238E27FC236}">
                <a16:creationId xmlns:a16="http://schemas.microsoft.com/office/drawing/2014/main" id="{032F36E7-3A94-E443-A1E3-9B8BA86B3DB6}"/>
              </a:ext>
            </a:extLst>
          </p:cNvPr>
          <p:cNvSpPr>
            <a:spLocks noGrp="1"/>
          </p:cNvSpPr>
          <p:nvPr>
            <p:ph idx="1"/>
          </p:nvPr>
        </p:nvSpPr>
        <p:spPr>
          <a:xfrm>
            <a:off x="4367696" y="206988"/>
            <a:ext cx="7532204" cy="6640874"/>
          </a:xfrm>
        </p:spPr>
        <p:txBody>
          <a:bodyPr anchor="ctr">
            <a:normAutofit fontScale="92500" lnSpcReduction="10000"/>
          </a:bodyPr>
          <a:lstStyle/>
          <a:p>
            <a:pPr>
              <a:spcAft>
                <a:spcPts val="1200"/>
              </a:spcAft>
              <a:buFont typeface="Wingdings" pitchFamily="2" charset="2"/>
              <a:buChar char="v"/>
            </a:pPr>
            <a:r>
              <a:rPr lang="en-US" sz="1600" dirty="0">
                <a:latin typeface="Gill Sans MT" panose="020B0502020104020203" pitchFamily="34" charset="77"/>
              </a:rPr>
              <a:t>The family health components (Family Planning, Nutrition &amp; WASH, Malaria, MCH) are closely interlinked and have the same priority audiences as indicated by the data below. </a:t>
            </a:r>
          </a:p>
          <a:p>
            <a:pPr marL="685800" lvl="2">
              <a:spcBef>
                <a:spcPts val="1000"/>
              </a:spcBef>
              <a:spcAft>
                <a:spcPts val="1200"/>
              </a:spcAft>
              <a:buFont typeface="Wingdings" pitchFamily="2" charset="2"/>
              <a:buChar char="v"/>
            </a:pPr>
            <a:r>
              <a:rPr lang="en-US" sz="1600" dirty="0">
                <a:latin typeface="Gill Sans MT" panose="020B0502020104020203" pitchFamily="34" charset="77"/>
              </a:rPr>
              <a:t>MCH – uptake of ANC in the first trimester (33%), uptake of postnatal care within 6 weeks (25%-30%), low uptake of full vaccination services for children by one year (55%), pneumonia, diarrhea and malaria are leading childhood diseases.</a:t>
            </a:r>
          </a:p>
          <a:p>
            <a:pPr marL="685800" lvl="2">
              <a:spcBef>
                <a:spcPts val="1000"/>
              </a:spcBef>
              <a:spcAft>
                <a:spcPts val="1200"/>
              </a:spcAft>
              <a:buFont typeface="Wingdings" pitchFamily="2" charset="2"/>
              <a:buChar char="v"/>
            </a:pPr>
            <a:r>
              <a:rPr lang="en-US" sz="1600" dirty="0">
                <a:latin typeface="Gill Sans MT" panose="020B0502020104020203" pitchFamily="34" charset="77"/>
              </a:rPr>
              <a:t>Nutrition – Anemia (3/10 Women of Reproductive Age - WRA), early initiation to breastfeeding (6/10), exclusive breastfeeding (6/10), minimum acceptable diet – inadequate complementary feeding (only 14%), anemia (5/10 children under 5), almost 3/10 children under 5 are stunted.</a:t>
            </a:r>
          </a:p>
          <a:p>
            <a:pPr marL="685800" lvl="2">
              <a:spcBef>
                <a:spcPts val="1000"/>
              </a:spcBef>
              <a:spcAft>
                <a:spcPts val="1200"/>
              </a:spcAft>
              <a:buFont typeface="Wingdings" pitchFamily="2" charset="2"/>
              <a:buChar char="v"/>
            </a:pPr>
            <a:r>
              <a:rPr lang="en-US" sz="1600" dirty="0">
                <a:latin typeface="Gill Sans MT" panose="020B0502020104020203" pitchFamily="34" charset="77"/>
              </a:rPr>
              <a:t>Malaria – IPTp uptake during pregnancy (55.4%), prevalence highest among children under 5, treatment protocols not followed, net usage in specific areas (60% for children under 5 &amp; 65% pregnant women but lower for certain regions) , low risk perception around malaria.</a:t>
            </a:r>
          </a:p>
          <a:p>
            <a:pPr marL="685800" lvl="2">
              <a:spcBef>
                <a:spcPts val="1000"/>
              </a:spcBef>
              <a:spcAft>
                <a:spcPts val="1200"/>
              </a:spcAft>
              <a:buFont typeface="Wingdings" pitchFamily="2" charset="2"/>
              <a:buChar char="v"/>
            </a:pPr>
            <a:r>
              <a:rPr lang="en-US" sz="1600" dirty="0">
                <a:latin typeface="Gill Sans MT" panose="020B0502020104020203" pitchFamily="34" charset="77"/>
              </a:rPr>
              <a:t>Family Planning – high adolescent pregnancy (25%), low FP uptake among 15–19-year-olds, low uptake of PPFP, myths and misconceptions, fear of side effects, poor provider attitudes - Unmet need is still high 28%, MCPR 38%.</a:t>
            </a:r>
          </a:p>
          <a:p>
            <a:pPr>
              <a:spcAft>
                <a:spcPts val="1200"/>
              </a:spcAft>
              <a:buFont typeface="Wingdings" pitchFamily="2" charset="2"/>
              <a:buChar char="v"/>
            </a:pPr>
            <a:r>
              <a:rPr lang="en-US" sz="1600" dirty="0">
                <a:latin typeface="Gill Sans MT" panose="020B0502020104020203" pitchFamily="34" charset="77"/>
              </a:rPr>
              <a:t>The four thematic areas above cut across four priority audiences including adolescent girls (10-14) not yet pregnant, pregnant adolescent girls (10-14),  AGYWs of low parity (15-24) and men. </a:t>
            </a:r>
          </a:p>
          <a:p>
            <a:pPr>
              <a:spcAft>
                <a:spcPts val="1200"/>
              </a:spcAft>
              <a:buFont typeface="Wingdings" pitchFamily="2" charset="2"/>
              <a:buChar char="v"/>
            </a:pPr>
            <a:r>
              <a:rPr lang="en-US" sz="1600" dirty="0">
                <a:latin typeface="Gill Sans MT" panose="020B0502020104020203" pitchFamily="34" charset="77"/>
              </a:rPr>
              <a:t>The determinants of Family Health status are largely context specific and hinged on social and cultural norms; perception of FH issues as a female responsibility being the most prominent as evidenced by minimal male involvement. </a:t>
            </a:r>
          </a:p>
          <a:p>
            <a:pPr>
              <a:spcAft>
                <a:spcPts val="1200"/>
              </a:spcAft>
              <a:buFont typeface="Wingdings" pitchFamily="2" charset="2"/>
              <a:buChar char="v"/>
            </a:pPr>
            <a:r>
              <a:rPr lang="en-US" sz="1600" dirty="0">
                <a:latin typeface="Gill Sans MT" panose="020B0502020104020203" pitchFamily="34" charset="77"/>
              </a:rPr>
              <a:t>Although men seem not to be affected, they play a critical role in the adoption of the recommended FH services. Therefore, should be treated as a key audience as well.</a:t>
            </a:r>
          </a:p>
        </p:txBody>
      </p:sp>
    </p:spTree>
    <p:extLst>
      <p:ext uri="{BB962C8B-B14F-4D97-AF65-F5344CB8AC3E}">
        <p14:creationId xmlns:p14="http://schemas.microsoft.com/office/powerpoint/2010/main" val="1418035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4" name="Rectangle 134">
            <a:extLst>
              <a:ext uri="{FF2B5EF4-FFF2-40B4-BE49-F238E27FC236}">
                <a16:creationId xmlns:a16="http://schemas.microsoft.com/office/drawing/2014/main" id="{4B6ECB93-D7FF-4F09-A8ED-D4588EE7C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5" name="Rectangle 136">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9110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05C342-FCCC-6943-A216-02CA207378F7}"/>
              </a:ext>
            </a:extLst>
          </p:cNvPr>
          <p:cNvSpPr>
            <a:spLocks noGrp="1"/>
          </p:cNvSpPr>
          <p:nvPr>
            <p:ph type="title"/>
          </p:nvPr>
        </p:nvSpPr>
        <p:spPr>
          <a:xfrm>
            <a:off x="838200" y="365760"/>
            <a:ext cx="10515600" cy="1325563"/>
          </a:xfrm>
        </p:spPr>
        <p:txBody>
          <a:bodyPr>
            <a:normAutofit/>
          </a:bodyPr>
          <a:lstStyle/>
          <a:p>
            <a:r>
              <a:rPr lang="en-US">
                <a:solidFill>
                  <a:schemeClr val="bg1"/>
                </a:solidFill>
                <a:latin typeface="Gill Sans MT" panose="020B0502020104020203" pitchFamily="34" charset="77"/>
              </a:rPr>
              <a:t>Audience Profile - Gate Keepers</a:t>
            </a:r>
          </a:p>
        </p:txBody>
      </p:sp>
      <p:sp>
        <p:nvSpPr>
          <p:cNvPr id="3" name="Content Placeholder 2">
            <a:extLst>
              <a:ext uri="{FF2B5EF4-FFF2-40B4-BE49-F238E27FC236}">
                <a16:creationId xmlns:a16="http://schemas.microsoft.com/office/drawing/2014/main" id="{F89F0298-B42A-5C49-A612-9CE0DCB7B3A8}"/>
              </a:ext>
            </a:extLst>
          </p:cNvPr>
          <p:cNvSpPr>
            <a:spLocks noGrp="1"/>
          </p:cNvSpPr>
          <p:nvPr>
            <p:ph idx="1"/>
          </p:nvPr>
        </p:nvSpPr>
        <p:spPr>
          <a:xfrm>
            <a:off x="292100" y="2057082"/>
            <a:ext cx="5564632" cy="4435157"/>
          </a:xfrm>
        </p:spPr>
        <p:txBody>
          <a:bodyPr anchor="ctr">
            <a:normAutofit fontScale="92500" lnSpcReduction="10000"/>
          </a:bodyPr>
          <a:lstStyle/>
          <a:p>
            <a:pPr>
              <a:buFont typeface="Wingdings" pitchFamily="2" charset="2"/>
              <a:buChar char="v"/>
            </a:pPr>
            <a:r>
              <a:rPr lang="en-US" sz="2400" dirty="0">
                <a:latin typeface="Gill Sans MT" panose="020B0502020104020203" pitchFamily="34" charset="77"/>
              </a:rPr>
              <a:t>Are highly influential.</a:t>
            </a:r>
          </a:p>
          <a:p>
            <a:pPr>
              <a:buFont typeface="Wingdings" pitchFamily="2" charset="2"/>
              <a:buChar char="v"/>
            </a:pPr>
            <a:r>
              <a:rPr lang="en-US" sz="2400" dirty="0">
                <a:latin typeface="Gill Sans MT" panose="020B0502020104020203" pitchFamily="34" charset="77"/>
              </a:rPr>
              <a:t>Some have inadequate knowledge on FH components.</a:t>
            </a:r>
          </a:p>
          <a:p>
            <a:pPr>
              <a:buFont typeface="Wingdings" pitchFamily="2" charset="2"/>
              <a:buChar char="v"/>
            </a:pPr>
            <a:r>
              <a:rPr lang="en-US" sz="2400" dirty="0">
                <a:latin typeface="Gill Sans MT" panose="020B0502020104020203" pitchFamily="34" charset="77"/>
              </a:rPr>
              <a:t>Some have clouded judgement due to myths and misconceptions.</a:t>
            </a:r>
          </a:p>
          <a:p>
            <a:pPr>
              <a:buFont typeface="Wingdings" pitchFamily="2" charset="2"/>
              <a:buChar char="v"/>
            </a:pPr>
            <a:r>
              <a:rPr lang="en-US" sz="2400" dirty="0">
                <a:latin typeface="Gill Sans MT" panose="020B0502020104020203" pitchFamily="34" charset="77"/>
              </a:rPr>
              <a:t>Some are rooted in social and cultural norms and practices, some of which are barriers to FH components.</a:t>
            </a:r>
          </a:p>
          <a:p>
            <a:pPr>
              <a:buFont typeface="Wingdings" pitchFamily="2" charset="2"/>
              <a:buChar char="v"/>
            </a:pPr>
            <a:r>
              <a:rPr lang="en-US" sz="2400" dirty="0">
                <a:latin typeface="Gill Sans MT" panose="020B0502020104020203" pitchFamily="34" charset="77"/>
              </a:rPr>
              <a:t>Some do not know how to deal with teenagers</a:t>
            </a:r>
          </a:p>
          <a:p>
            <a:pPr>
              <a:buFont typeface="Wingdings" pitchFamily="2" charset="2"/>
              <a:buChar char="v"/>
            </a:pPr>
            <a:r>
              <a:rPr lang="en-US" sz="2400" dirty="0">
                <a:latin typeface="Gill Sans MT" panose="020B0502020104020203" pitchFamily="34" charset="77"/>
              </a:rPr>
              <a:t>Are conservative regarding issues of SRH.</a:t>
            </a:r>
          </a:p>
          <a:p>
            <a:pPr>
              <a:buFont typeface="Wingdings" pitchFamily="2" charset="2"/>
              <a:buChar char="v"/>
            </a:pPr>
            <a:r>
              <a:rPr lang="en-US" sz="2400" dirty="0">
                <a:latin typeface="Gill Sans MT" panose="020B0502020104020203" pitchFamily="34" charset="77"/>
              </a:rPr>
              <a:t>Some are overwhelmed with other priorities other than FH.</a:t>
            </a:r>
          </a:p>
        </p:txBody>
      </p:sp>
      <p:pic>
        <p:nvPicPr>
          <p:cNvPr id="10242" name="Picture 2" descr="To Promote Family Planning, Priest Targets Poverty">
            <a:extLst>
              <a:ext uri="{FF2B5EF4-FFF2-40B4-BE49-F238E27FC236}">
                <a16:creationId xmlns:a16="http://schemas.microsoft.com/office/drawing/2014/main" id="{6332AC7B-1CAB-FD4F-AB42-D37A16D587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707" r="1716"/>
          <a:stretch/>
        </p:blipFill>
        <p:spPr bwMode="auto">
          <a:xfrm>
            <a:off x="6335270" y="2276857"/>
            <a:ext cx="5015484" cy="3900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87498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6A46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D29D8B6-C63D-9B49-83FE-2D988FBF5B36}"/>
              </a:ext>
            </a:extLst>
          </p:cNvPr>
          <p:cNvSpPr>
            <a:spLocks noGrp="1"/>
          </p:cNvSpPr>
          <p:nvPr>
            <p:ph type="title"/>
          </p:nvPr>
        </p:nvSpPr>
        <p:spPr>
          <a:xfrm>
            <a:off x="524256" y="516804"/>
            <a:ext cx="6594189" cy="1625210"/>
          </a:xfrm>
        </p:spPr>
        <p:txBody>
          <a:bodyPr>
            <a:normAutofit/>
          </a:bodyPr>
          <a:lstStyle/>
          <a:p>
            <a:r>
              <a:rPr lang="en-US">
                <a:solidFill>
                  <a:srgbClr val="FFFFFF"/>
                </a:solidFill>
                <a:latin typeface="Gill Sans MT" panose="020B0502020104020203" pitchFamily="34" charset="77"/>
              </a:rPr>
              <a:t>Audience Profile – Health Workers</a:t>
            </a:r>
            <a:endParaRPr lang="en-US" dirty="0">
              <a:solidFill>
                <a:srgbClr val="FFFFFF"/>
              </a:solidFill>
              <a:latin typeface="Gill Sans MT" panose="020B0502020104020203" pitchFamily="34" charset="77"/>
            </a:endParaRPr>
          </a:p>
        </p:txBody>
      </p:sp>
      <p:sp>
        <p:nvSpPr>
          <p:cNvPr id="137" name="Rectangle 136">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Korea and UNICEF Support Maternal Health in Uganda">
            <a:extLst>
              <a:ext uri="{FF2B5EF4-FFF2-40B4-BE49-F238E27FC236}">
                <a16:creationId xmlns:a16="http://schemas.microsoft.com/office/drawing/2014/main" id="{533B6A56-B63D-C244-8846-6FB4538858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261" b="-1"/>
          <a:stretch/>
        </p:blipFill>
        <p:spPr bwMode="auto">
          <a:xfrm>
            <a:off x="702367" y="2660287"/>
            <a:ext cx="6308664" cy="3646887"/>
          </a:xfrm>
          <a:prstGeom prst="rect">
            <a:avLst/>
          </a:prstGeom>
          <a:noFill/>
          <a:extLst>
            <a:ext uri="{909E8E84-426E-40DD-AFC4-6F175D3DCCD1}">
              <a14:hiddenFill xmlns:a14="http://schemas.microsoft.com/office/drawing/2010/main">
                <a:solidFill>
                  <a:srgbClr val="FFFFFF"/>
                </a:solidFill>
              </a14:hiddenFill>
            </a:ext>
          </a:extLst>
        </p:spPr>
      </p:pic>
      <p:sp>
        <p:nvSpPr>
          <p:cNvPr id="139" name="Rectangle 13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22A19EB-B009-1C44-AE6C-418F1DAAA631}"/>
              </a:ext>
            </a:extLst>
          </p:cNvPr>
          <p:cNvSpPr>
            <a:spLocks noGrp="1"/>
          </p:cNvSpPr>
          <p:nvPr>
            <p:ph idx="1"/>
          </p:nvPr>
        </p:nvSpPr>
        <p:spPr>
          <a:xfrm>
            <a:off x="7582563" y="320623"/>
            <a:ext cx="4280253" cy="6214534"/>
          </a:xfrm>
        </p:spPr>
        <p:txBody>
          <a:bodyPr anchor="ctr">
            <a:normAutofit fontScale="92500" lnSpcReduction="10000"/>
          </a:bodyPr>
          <a:lstStyle/>
          <a:p>
            <a:pPr>
              <a:buFont typeface="Wingdings" pitchFamily="2" charset="2"/>
              <a:buChar char="v"/>
            </a:pPr>
            <a:r>
              <a:rPr lang="en-US" sz="2400" dirty="0">
                <a:solidFill>
                  <a:srgbClr val="FFFFFF"/>
                </a:solidFill>
                <a:latin typeface="Gill Sans MT" panose="020B0502020104020203" pitchFamily="34" charset="77"/>
              </a:rPr>
              <a:t>Very judgmental and rude</a:t>
            </a:r>
          </a:p>
          <a:p>
            <a:pPr>
              <a:buFont typeface="Wingdings" pitchFamily="2" charset="2"/>
              <a:buChar char="v"/>
            </a:pPr>
            <a:r>
              <a:rPr lang="en-US" sz="2400" dirty="0">
                <a:solidFill>
                  <a:srgbClr val="FFFFFF"/>
                </a:solidFill>
                <a:latin typeface="Gill Sans MT" panose="020B0502020104020203" pitchFamily="34" charset="77"/>
              </a:rPr>
              <a:t>Feel like they have adequate knowledge about their work.</a:t>
            </a:r>
          </a:p>
          <a:p>
            <a:pPr>
              <a:buFont typeface="Wingdings" pitchFamily="2" charset="2"/>
              <a:buChar char="v"/>
            </a:pPr>
            <a:r>
              <a:rPr lang="en-US" sz="2400" dirty="0">
                <a:solidFill>
                  <a:srgbClr val="FFFFFF"/>
                </a:solidFill>
                <a:latin typeface="Gill Sans MT" panose="020B0502020104020203" pitchFamily="34" charset="77"/>
              </a:rPr>
              <a:t>Respected sources of information.</a:t>
            </a:r>
          </a:p>
          <a:p>
            <a:pPr>
              <a:buFont typeface="Wingdings" pitchFamily="2" charset="2"/>
              <a:buChar char="v"/>
            </a:pPr>
            <a:r>
              <a:rPr lang="en-US" sz="2400" dirty="0">
                <a:solidFill>
                  <a:srgbClr val="FFFFFF"/>
                </a:solidFill>
                <a:latin typeface="Gill Sans MT" panose="020B0502020104020203" pitchFamily="34" charset="77"/>
              </a:rPr>
              <a:t>Overwhelmed with the client overload.</a:t>
            </a:r>
          </a:p>
          <a:p>
            <a:pPr>
              <a:buFont typeface="Wingdings" pitchFamily="2" charset="2"/>
              <a:buChar char="v"/>
            </a:pPr>
            <a:r>
              <a:rPr lang="en-US" sz="2400" dirty="0">
                <a:solidFill>
                  <a:srgbClr val="FFFFFF"/>
                </a:solidFill>
                <a:latin typeface="Gill Sans MT" panose="020B0502020104020203" pitchFamily="34" charset="77"/>
              </a:rPr>
              <a:t>Equally have knowledge gaps.</a:t>
            </a:r>
          </a:p>
          <a:p>
            <a:pPr>
              <a:buFont typeface="Wingdings" pitchFamily="2" charset="2"/>
              <a:buChar char="v"/>
            </a:pPr>
            <a:r>
              <a:rPr lang="en-US" sz="2400" dirty="0">
                <a:solidFill>
                  <a:srgbClr val="FFFFFF"/>
                </a:solidFill>
                <a:latin typeface="Gill Sans MT" panose="020B0502020104020203" pitchFamily="34" charset="77"/>
              </a:rPr>
              <a:t>Provide scanty information during counselling.</a:t>
            </a:r>
          </a:p>
          <a:p>
            <a:pPr>
              <a:buFont typeface="Wingdings" pitchFamily="2" charset="2"/>
              <a:buChar char="v"/>
            </a:pPr>
            <a:r>
              <a:rPr lang="en-US" sz="2400" dirty="0">
                <a:solidFill>
                  <a:srgbClr val="FFFFFF"/>
                </a:solidFill>
                <a:latin typeface="Gill Sans MT" panose="020B0502020104020203" pitchFamily="34" charset="77"/>
              </a:rPr>
              <a:t>Equally believe in myths and misconceptions.</a:t>
            </a:r>
          </a:p>
          <a:p>
            <a:pPr>
              <a:buFont typeface="Wingdings" pitchFamily="2" charset="2"/>
              <a:buChar char="v"/>
            </a:pPr>
            <a:r>
              <a:rPr lang="en-US" sz="2400" dirty="0">
                <a:solidFill>
                  <a:srgbClr val="FFFFFF"/>
                </a:solidFill>
                <a:latin typeface="Gill Sans MT" panose="020B0502020104020203" pitchFamily="34" charset="77"/>
              </a:rPr>
              <a:t>Not very welcoming to young mothers.</a:t>
            </a:r>
          </a:p>
          <a:p>
            <a:pPr>
              <a:buFont typeface="Wingdings" pitchFamily="2" charset="2"/>
              <a:buChar char="v"/>
            </a:pPr>
            <a:r>
              <a:rPr lang="en-US" sz="2400" dirty="0">
                <a:solidFill>
                  <a:srgbClr val="FFFFFF"/>
                </a:solidFill>
                <a:latin typeface="Gill Sans MT" panose="020B0502020104020203" pitchFamily="34" charset="77"/>
              </a:rPr>
              <a:t>Demotivated because of low pay.</a:t>
            </a:r>
          </a:p>
          <a:p>
            <a:pPr>
              <a:buFont typeface="Wingdings" pitchFamily="2" charset="2"/>
              <a:buChar char="v"/>
            </a:pPr>
            <a:r>
              <a:rPr lang="en-US" sz="2400" dirty="0">
                <a:solidFill>
                  <a:srgbClr val="FFFFFF"/>
                </a:solidFill>
                <a:latin typeface="Gill Sans MT" panose="020B0502020104020203" pitchFamily="34" charset="77"/>
              </a:rPr>
              <a:t>Have missed opportunities for dissemination of correct information.</a:t>
            </a:r>
          </a:p>
        </p:txBody>
      </p:sp>
    </p:spTree>
    <p:extLst>
      <p:ext uri="{BB962C8B-B14F-4D97-AF65-F5344CB8AC3E}">
        <p14:creationId xmlns:p14="http://schemas.microsoft.com/office/powerpoint/2010/main" val="8321265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2F767018-ED72-4643-B2C2-D3988F0887BB}"/>
              </a:ext>
            </a:extLst>
          </p:cNvPr>
          <p:cNvSpPr>
            <a:spLocks noGrp="1"/>
          </p:cNvSpPr>
          <p:nvPr>
            <p:ph type="title"/>
          </p:nvPr>
        </p:nvSpPr>
        <p:spPr>
          <a:xfrm>
            <a:off x="231774" y="158750"/>
            <a:ext cx="6626225" cy="681038"/>
          </a:xfrm>
        </p:spPr>
        <p:txBody>
          <a:bodyPr>
            <a:normAutofit fontScale="90000"/>
          </a:bodyPr>
          <a:lstStyle/>
          <a:p>
            <a:r>
              <a:rPr lang="en-US" sz="5400" dirty="0">
                <a:solidFill>
                  <a:srgbClr val="FF661B"/>
                </a:solidFill>
                <a:latin typeface="Gill Sans MT" panose="020B0502020104020203" pitchFamily="34" charset="77"/>
              </a:rPr>
              <a:t>The Life Stage Approach</a:t>
            </a:r>
            <a:endParaRPr lang="en-US" altLang="en-US" sz="5400" b="1" dirty="0"/>
          </a:p>
        </p:txBody>
      </p:sp>
      <p:graphicFrame>
        <p:nvGraphicFramePr>
          <p:cNvPr id="3" name="Diagram 2">
            <a:extLst>
              <a:ext uri="{FF2B5EF4-FFF2-40B4-BE49-F238E27FC236}">
                <a16:creationId xmlns:a16="http://schemas.microsoft.com/office/drawing/2014/main" id="{0F32392C-FE28-8A46-A1D5-5177E1A4FB7A}"/>
              </a:ext>
            </a:extLst>
          </p:cNvPr>
          <p:cNvGraphicFramePr/>
          <p:nvPr>
            <p:extLst>
              <p:ext uri="{D42A27DB-BD31-4B8C-83A1-F6EECF244321}">
                <p14:modId xmlns:p14="http://schemas.microsoft.com/office/powerpoint/2010/main" val="1991297365"/>
              </p:ext>
            </p:extLst>
          </p:nvPr>
        </p:nvGraphicFramePr>
        <p:xfrm>
          <a:off x="569746" y="1727200"/>
          <a:ext cx="4007644" cy="4438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E09DEAD3-C92B-7040-897D-21DD7DAEEBA1}"/>
              </a:ext>
            </a:extLst>
          </p:cNvPr>
          <p:cNvSpPr/>
          <p:nvPr/>
        </p:nvSpPr>
        <p:spPr>
          <a:xfrm>
            <a:off x="4743450" y="995363"/>
            <a:ext cx="7265988" cy="5324535"/>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marL="342900" indent="-342900">
              <a:buFont typeface="Wingdings" pitchFamily="2" charset="2"/>
              <a:buChar char="v"/>
            </a:pPr>
            <a:r>
              <a:rPr lang="en-US" sz="2000" dirty="0">
                <a:latin typeface="Gill Sans MT" panose="020B0502020104020203" pitchFamily="34" charset="77"/>
              </a:rPr>
              <a:t>Family health issues transition along life stages and an outcome from one life stage directly impacts the next. This implies a strong linkage across the life stages thereby justifying an integrated approach in the design and rollout of interventions. </a:t>
            </a:r>
          </a:p>
          <a:p>
            <a:pPr marL="342900" indent="-342900">
              <a:buFont typeface="Wingdings" pitchFamily="2" charset="2"/>
              <a:buChar char="v"/>
            </a:pPr>
            <a:endParaRPr lang="en-US" sz="2000" dirty="0">
              <a:latin typeface="Gill Sans MT" panose="020B0502020104020203" pitchFamily="34" charset="77"/>
            </a:endParaRPr>
          </a:p>
          <a:p>
            <a:pPr marL="342900" indent="-342900">
              <a:buFont typeface="Wingdings" pitchFamily="2" charset="2"/>
              <a:buChar char="v"/>
            </a:pPr>
            <a:r>
              <a:rPr lang="en-US" sz="2000" dirty="0">
                <a:latin typeface="Gill Sans MT" panose="020B0502020104020203" pitchFamily="34" charset="77"/>
              </a:rPr>
              <a:t>Research has shown that life transitions offer opportunities for positive change, prompting development of new skills, behaviors, roles, and norm definitions as individuals attempt to master the challenges of each new stage. </a:t>
            </a:r>
          </a:p>
          <a:p>
            <a:pPr marL="342900" indent="-342900">
              <a:buFont typeface="Wingdings" pitchFamily="2" charset="2"/>
              <a:buChar char="v"/>
            </a:pPr>
            <a:endParaRPr lang="en-US" sz="2000" dirty="0">
              <a:latin typeface="Gill Sans MT" panose="020B0502020104020203" pitchFamily="34" charset="77"/>
            </a:endParaRPr>
          </a:p>
          <a:p>
            <a:pPr marL="342900" indent="-342900">
              <a:buFont typeface="Wingdings" pitchFamily="2" charset="2"/>
              <a:buChar char="v"/>
            </a:pPr>
            <a:r>
              <a:rPr lang="en-US" sz="2000" dirty="0">
                <a:latin typeface="Gill Sans MT" panose="020B0502020104020203" pitchFamily="34" charset="77"/>
              </a:rPr>
              <a:t>Therefore, we will leverage the life stage approach that involves the following groups life stage one (young lovers), life stage two (pregnant couples), life stage three (caregivers of children under) and life stage four (adolescents). </a:t>
            </a:r>
          </a:p>
          <a:p>
            <a:pPr marL="342900" indent="-342900">
              <a:buFont typeface="Wingdings" pitchFamily="2" charset="2"/>
              <a:buChar char="v"/>
            </a:pPr>
            <a:endParaRPr lang="en-US" sz="2000" dirty="0">
              <a:latin typeface="Gill Sans MT" panose="020B0502020104020203" pitchFamily="34" charset="77"/>
            </a:endParaRPr>
          </a:p>
          <a:p>
            <a:pPr marL="342900" indent="-342900">
              <a:buFont typeface="Wingdings" pitchFamily="2" charset="2"/>
              <a:buChar char="v"/>
            </a:pPr>
            <a:r>
              <a:rPr lang="en-US" sz="2000" dirty="0">
                <a:latin typeface="Gill Sans MT" panose="020B0502020104020203" pitchFamily="34" charset="77"/>
              </a:rPr>
              <a:t>Furthermore, this helps to tease out the key priority issues that evolve with transition from one life stage to another. </a:t>
            </a:r>
          </a:p>
        </p:txBody>
      </p:sp>
      <p:sp>
        <p:nvSpPr>
          <p:cNvPr id="67589" name="AutoShape 2">
            <a:extLst>
              <a:ext uri="{FF2B5EF4-FFF2-40B4-BE49-F238E27FC236}">
                <a16:creationId xmlns:a16="http://schemas.microsoft.com/office/drawing/2014/main" id="{3F520462-8B65-D04E-A62C-F644D92295F0}"/>
              </a:ext>
            </a:extLst>
          </p:cNvPr>
          <p:cNvSpPr>
            <a:spLocks noChangeArrowheads="1"/>
          </p:cNvSpPr>
          <p:nvPr/>
        </p:nvSpPr>
        <p:spPr bwMode="auto">
          <a:xfrm>
            <a:off x="3881438" y="2143125"/>
            <a:ext cx="255587" cy="25717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solidFill>
              <a:srgbClr val="000000"/>
            </a:solidFill>
            <a:miter lim="800000"/>
            <a:headEnd/>
            <a:tailEnd/>
          </a:ln>
        </p:spPr>
        <p:txBody>
          <a:bodyPr/>
          <a:lstStyle/>
          <a:p>
            <a:endParaRPr lang="en-US"/>
          </a:p>
        </p:txBody>
      </p:sp>
      <p:pic>
        <p:nvPicPr>
          <p:cNvPr id="67590" name="Picture 5">
            <a:extLst>
              <a:ext uri="{FF2B5EF4-FFF2-40B4-BE49-F238E27FC236}">
                <a16:creationId xmlns:a16="http://schemas.microsoft.com/office/drawing/2014/main" id="{F3B65625-45EA-8C44-98BA-0F257A9AC2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33513" y="4379913"/>
            <a:ext cx="533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6">
            <a:extLst>
              <a:ext uri="{FF2B5EF4-FFF2-40B4-BE49-F238E27FC236}">
                <a16:creationId xmlns:a16="http://schemas.microsoft.com/office/drawing/2014/main" id="{ACE1FE5F-9372-8B49-8DAF-0FF1AFB5B94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4238" y="4379913"/>
            <a:ext cx="373062"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2" name="Picture 7">
            <a:extLst>
              <a:ext uri="{FF2B5EF4-FFF2-40B4-BE49-F238E27FC236}">
                <a16:creationId xmlns:a16="http://schemas.microsoft.com/office/drawing/2014/main" id="{A48555B6-CB49-8A4A-BC93-93883FE29D2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65238" y="2143125"/>
            <a:ext cx="3365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F75F0E5-7626-7B4B-BD5E-3C336A70BB46}"/>
              </a:ext>
            </a:extLst>
          </p:cNvPr>
          <p:cNvSpPr txBox="1"/>
          <p:nvPr/>
        </p:nvSpPr>
        <p:spPr>
          <a:xfrm>
            <a:off x="2105025" y="3673475"/>
            <a:ext cx="1030288" cy="461963"/>
          </a:xfrm>
          <a:prstGeom prst="rect">
            <a:avLst/>
          </a:prstGeom>
          <a:solidFill>
            <a:schemeClr val="accent6">
              <a:lumMod val="60000"/>
              <a:lumOff val="40000"/>
            </a:schemeClr>
          </a:solidFill>
        </p:spPr>
        <p:style>
          <a:lnRef idx="1">
            <a:schemeClr val="accent3"/>
          </a:lnRef>
          <a:fillRef idx="2">
            <a:schemeClr val="accent3"/>
          </a:fillRef>
          <a:effectRef idx="1">
            <a:schemeClr val="accent3"/>
          </a:effectRef>
          <a:fontRef idx="minor">
            <a:schemeClr val="dk1"/>
          </a:fontRef>
        </p:style>
        <p:txBody>
          <a:bodyPr>
            <a:spAutoFit/>
          </a:bodyPr>
          <a:lstStyle/>
          <a:p>
            <a:pPr algn="ctr" defTabSz="457200" eaLnBrk="1" fontAlgn="auto" hangingPunct="1">
              <a:spcBef>
                <a:spcPts val="0"/>
              </a:spcBef>
              <a:spcAft>
                <a:spcPts val="0"/>
              </a:spcAft>
              <a:defRPr/>
            </a:pPr>
            <a:r>
              <a:rPr lang="en-US" sz="1200" b="1" dirty="0">
                <a:solidFill>
                  <a:prstClr val="black"/>
                </a:solidFill>
                <a:latin typeface="Gill Sans MT" panose="020B0502020104020203" pitchFamily="34" charset="77"/>
              </a:rPr>
              <a:t>Linkage to services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95736D1-9AC8-A54C-B8F7-58D00B0EB124}"/>
              </a:ext>
            </a:extLst>
          </p:cNvPr>
          <p:cNvSpPr>
            <a:spLocks noGrp="1"/>
          </p:cNvSpPr>
          <p:nvPr>
            <p:ph type="title"/>
          </p:nvPr>
        </p:nvSpPr>
        <p:spPr>
          <a:xfrm>
            <a:off x="1371597" y="348865"/>
            <a:ext cx="10044023" cy="877729"/>
          </a:xfrm>
        </p:spPr>
        <p:txBody>
          <a:bodyPr anchor="ctr">
            <a:normAutofit/>
          </a:bodyPr>
          <a:lstStyle/>
          <a:p>
            <a:r>
              <a:rPr lang="en-US" sz="2800">
                <a:solidFill>
                  <a:srgbClr val="FFFFFF"/>
                </a:solidFill>
                <a:latin typeface="Gill Sans MT" panose="020B0502020104020203" pitchFamily="34" charset="77"/>
              </a:rPr>
              <a:t>Key Messages for Inclusion – Life Stage One (young lovers in relationships)</a:t>
            </a:r>
            <a:endParaRPr lang="en-US" sz="2800">
              <a:solidFill>
                <a:srgbClr val="FFFFFF"/>
              </a:solidFill>
            </a:endParaRPr>
          </a:p>
        </p:txBody>
      </p:sp>
      <p:graphicFrame>
        <p:nvGraphicFramePr>
          <p:cNvPr id="4" name="Table 4">
            <a:extLst>
              <a:ext uri="{FF2B5EF4-FFF2-40B4-BE49-F238E27FC236}">
                <a16:creationId xmlns:a16="http://schemas.microsoft.com/office/drawing/2014/main" id="{0F92C972-9096-AA4A-9E92-10ADD52A4CED}"/>
              </a:ext>
            </a:extLst>
          </p:cNvPr>
          <p:cNvGraphicFramePr>
            <a:graphicFrameLocks noGrp="1"/>
          </p:cNvGraphicFramePr>
          <p:nvPr>
            <p:ph idx="1"/>
            <p:extLst>
              <p:ext uri="{D42A27DB-BD31-4B8C-83A1-F6EECF244321}">
                <p14:modId xmlns:p14="http://schemas.microsoft.com/office/powerpoint/2010/main" val="4041740494"/>
              </p:ext>
            </p:extLst>
          </p:nvPr>
        </p:nvGraphicFramePr>
        <p:xfrm>
          <a:off x="566678" y="1859640"/>
          <a:ext cx="10848942" cy="4714183"/>
        </p:xfrm>
        <a:graphic>
          <a:graphicData uri="http://schemas.openxmlformats.org/drawingml/2006/table">
            <a:tbl>
              <a:tblPr firstRow="1" bandRow="1">
                <a:tableStyleId>{93296810-A885-4BE3-A3E7-6D5BEEA58F35}</a:tableStyleId>
              </a:tblPr>
              <a:tblGrid>
                <a:gridCol w="1862069">
                  <a:extLst>
                    <a:ext uri="{9D8B030D-6E8A-4147-A177-3AD203B41FA5}">
                      <a16:colId xmlns:a16="http://schemas.microsoft.com/office/drawing/2014/main" val="1751969622"/>
                    </a:ext>
                  </a:extLst>
                </a:gridCol>
                <a:gridCol w="8986873">
                  <a:extLst>
                    <a:ext uri="{9D8B030D-6E8A-4147-A177-3AD203B41FA5}">
                      <a16:colId xmlns:a16="http://schemas.microsoft.com/office/drawing/2014/main" val="1831194517"/>
                    </a:ext>
                  </a:extLst>
                </a:gridCol>
              </a:tblGrid>
              <a:tr h="485627">
                <a:tc>
                  <a:txBody>
                    <a:bodyPr/>
                    <a:lstStyle/>
                    <a:p>
                      <a:r>
                        <a:rPr lang="en-US" sz="2400" dirty="0">
                          <a:latin typeface="Gill Sans MT" panose="020B0502020104020203" pitchFamily="34" charset="77"/>
                        </a:rPr>
                        <a:t>Audience</a:t>
                      </a:r>
                    </a:p>
                  </a:txBody>
                  <a:tcPr marL="102597" marR="102597" marT="51299" marB="51299"/>
                </a:tc>
                <a:tc>
                  <a:txBody>
                    <a:bodyPr/>
                    <a:lstStyle/>
                    <a:p>
                      <a:r>
                        <a:rPr lang="en-US" sz="2400" dirty="0">
                          <a:latin typeface="Gill Sans MT" panose="020B0502020104020203" pitchFamily="34" charset="77"/>
                        </a:rPr>
                        <a:t>Key Messages</a:t>
                      </a:r>
                    </a:p>
                  </a:txBody>
                  <a:tcPr marL="102597" marR="102597" marT="51299" marB="51299"/>
                </a:tc>
                <a:extLst>
                  <a:ext uri="{0D108BD9-81ED-4DB2-BD59-A6C34878D82A}">
                    <a16:rowId xmlns:a16="http://schemas.microsoft.com/office/drawing/2014/main" val="381530214"/>
                  </a:ext>
                </a:extLst>
              </a:tr>
              <a:tr h="1511599">
                <a:tc>
                  <a:txBody>
                    <a:bodyPr/>
                    <a:lstStyle/>
                    <a:p>
                      <a:r>
                        <a:rPr lang="en-US" sz="2400">
                          <a:latin typeface="Gill Sans MT" panose="020B0502020104020203" pitchFamily="34" charset="77"/>
                        </a:rPr>
                        <a:t>Pre-pregnant women and male partner</a:t>
                      </a:r>
                    </a:p>
                  </a:txBody>
                  <a:tcPr marL="102597" marR="102597" marT="51299" marB="51299"/>
                </a:tc>
                <a:tc>
                  <a:txBody>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2400" dirty="0">
                          <a:latin typeface="Gill Sans MT" panose="020B0502020104020203" pitchFamily="34" charset="77"/>
                        </a:rPr>
                        <a:t>Discuss when you would want to start a family with your partner.</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2400" dirty="0">
                          <a:latin typeface="Gill Sans MT" panose="020B0502020104020203" pitchFamily="34" charset="77"/>
                        </a:rPr>
                        <a:t>Discuss the number of children you plan to have with your partner.</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2400" dirty="0">
                          <a:latin typeface="Gill Sans MT" panose="020B0502020104020203" pitchFamily="34" charset="77"/>
                        </a:rPr>
                        <a:t>Seek correct information on how to prepare your body for pregnancy.</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2400" dirty="0">
                          <a:latin typeface="Gill Sans MT" panose="020B0502020104020203" pitchFamily="34" charset="77"/>
                        </a:rPr>
                        <a:t>Start to take folic acid supplements if planning to get pregnant soon.</a:t>
                      </a:r>
                    </a:p>
                  </a:txBody>
                  <a:tcPr marL="102597" marR="102597" marT="51299" marB="51299"/>
                </a:tc>
                <a:extLst>
                  <a:ext uri="{0D108BD9-81ED-4DB2-BD59-A6C34878D82A}">
                    <a16:rowId xmlns:a16="http://schemas.microsoft.com/office/drawing/2014/main" val="1128337685"/>
                  </a:ext>
                </a:extLst>
              </a:tr>
              <a:tr h="2195580">
                <a:tc>
                  <a:txBody>
                    <a:bodyPr/>
                    <a:lstStyle/>
                    <a:p>
                      <a:r>
                        <a:rPr lang="en-US" sz="2400">
                          <a:latin typeface="Gill Sans MT" panose="020B0502020104020203" pitchFamily="34" charset="77"/>
                        </a:rPr>
                        <a:t>Religious leaders</a:t>
                      </a:r>
                    </a:p>
                  </a:txBody>
                  <a:tcPr marL="102597" marR="102597" marT="51299" marB="51299"/>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2400" dirty="0">
                          <a:latin typeface="Gill Sans MT" panose="020B0502020104020203" pitchFamily="34" charset="77"/>
                        </a:rPr>
                        <a:t>Leverage the premarital counselling sessions to:</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2400" dirty="0">
                          <a:latin typeface="Gill Sans MT" panose="020B0502020104020203" pitchFamily="34" charset="77"/>
                        </a:rPr>
                        <a:t>Discuss the importance of preparing for pregnancy for health of mother and children.</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2400" dirty="0">
                          <a:latin typeface="Gill Sans MT" panose="020B0502020104020203" pitchFamily="34" charset="77"/>
                        </a:rPr>
                        <a:t>Importance of child spacing.</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2400" dirty="0">
                          <a:latin typeface="Gill Sans MT" panose="020B0502020104020203" pitchFamily="34" charset="77"/>
                        </a:rPr>
                        <a:t>Emphasize that maternal and childcare is a joint role for men and women.</a:t>
                      </a:r>
                    </a:p>
                  </a:txBody>
                  <a:tcPr marL="102597" marR="102597" marT="51299" marB="51299"/>
                </a:tc>
                <a:extLst>
                  <a:ext uri="{0D108BD9-81ED-4DB2-BD59-A6C34878D82A}">
                    <a16:rowId xmlns:a16="http://schemas.microsoft.com/office/drawing/2014/main" val="443416391"/>
                  </a:ext>
                </a:extLst>
              </a:tr>
            </a:tbl>
          </a:graphicData>
        </a:graphic>
      </p:graphicFrame>
    </p:spTree>
    <p:extLst>
      <p:ext uri="{BB962C8B-B14F-4D97-AF65-F5344CB8AC3E}">
        <p14:creationId xmlns:p14="http://schemas.microsoft.com/office/powerpoint/2010/main" val="27482722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95736D1-9AC8-A54C-B8F7-58D00B0EB124}"/>
              </a:ext>
            </a:extLst>
          </p:cNvPr>
          <p:cNvSpPr>
            <a:spLocks noGrp="1"/>
          </p:cNvSpPr>
          <p:nvPr>
            <p:ph type="title"/>
          </p:nvPr>
        </p:nvSpPr>
        <p:spPr>
          <a:xfrm>
            <a:off x="1371597" y="348865"/>
            <a:ext cx="10044023" cy="877729"/>
          </a:xfrm>
        </p:spPr>
        <p:txBody>
          <a:bodyPr anchor="ctr">
            <a:normAutofit/>
          </a:bodyPr>
          <a:lstStyle/>
          <a:p>
            <a:r>
              <a:rPr lang="en-US" sz="2800">
                <a:solidFill>
                  <a:srgbClr val="FFFFFF"/>
                </a:solidFill>
                <a:latin typeface="Gill Sans MT" panose="020B0502020104020203" pitchFamily="34" charset="77"/>
              </a:rPr>
              <a:t>Key Messages for Inclusion – Life Stage Two (Pregnant Couples)</a:t>
            </a:r>
            <a:endParaRPr lang="en-US" sz="2800">
              <a:solidFill>
                <a:srgbClr val="FFFFFF"/>
              </a:solidFill>
            </a:endParaRPr>
          </a:p>
        </p:txBody>
      </p:sp>
      <p:graphicFrame>
        <p:nvGraphicFramePr>
          <p:cNvPr id="4" name="Table 4">
            <a:extLst>
              <a:ext uri="{FF2B5EF4-FFF2-40B4-BE49-F238E27FC236}">
                <a16:creationId xmlns:a16="http://schemas.microsoft.com/office/drawing/2014/main" id="{0F92C972-9096-AA4A-9E92-10ADD52A4CED}"/>
              </a:ext>
            </a:extLst>
          </p:cNvPr>
          <p:cNvGraphicFramePr>
            <a:graphicFrameLocks noGrp="1"/>
          </p:cNvGraphicFramePr>
          <p:nvPr>
            <p:ph idx="1"/>
            <p:extLst>
              <p:ext uri="{D42A27DB-BD31-4B8C-83A1-F6EECF244321}">
                <p14:modId xmlns:p14="http://schemas.microsoft.com/office/powerpoint/2010/main" val="3058142457"/>
              </p:ext>
            </p:extLst>
          </p:nvPr>
        </p:nvGraphicFramePr>
        <p:xfrm>
          <a:off x="479502" y="1722637"/>
          <a:ext cx="11318488" cy="4979508"/>
        </p:xfrm>
        <a:graphic>
          <a:graphicData uri="http://schemas.openxmlformats.org/drawingml/2006/table">
            <a:tbl>
              <a:tblPr firstRow="1" bandRow="1">
                <a:tableStyleId>{93296810-A885-4BE3-A3E7-6D5BEEA58F35}</a:tableStyleId>
              </a:tblPr>
              <a:tblGrid>
                <a:gridCol w="2046227">
                  <a:extLst>
                    <a:ext uri="{9D8B030D-6E8A-4147-A177-3AD203B41FA5}">
                      <a16:colId xmlns:a16="http://schemas.microsoft.com/office/drawing/2014/main" val="1751969622"/>
                    </a:ext>
                  </a:extLst>
                </a:gridCol>
                <a:gridCol w="9272261">
                  <a:extLst>
                    <a:ext uri="{9D8B030D-6E8A-4147-A177-3AD203B41FA5}">
                      <a16:colId xmlns:a16="http://schemas.microsoft.com/office/drawing/2014/main" val="1831194517"/>
                    </a:ext>
                  </a:extLst>
                </a:gridCol>
              </a:tblGrid>
              <a:tr h="276200">
                <a:tc>
                  <a:txBody>
                    <a:bodyPr/>
                    <a:lstStyle/>
                    <a:p>
                      <a:r>
                        <a:rPr lang="en-US" sz="1500" dirty="0">
                          <a:latin typeface="Gill Sans MT" panose="020B0502020104020203" pitchFamily="34" charset="77"/>
                        </a:rPr>
                        <a:t>Sub-theme</a:t>
                      </a:r>
                    </a:p>
                  </a:txBody>
                  <a:tcPr marL="67918" marR="67918" marT="33959" marB="33959"/>
                </a:tc>
                <a:tc>
                  <a:txBody>
                    <a:bodyPr/>
                    <a:lstStyle/>
                    <a:p>
                      <a:r>
                        <a:rPr lang="en-US" sz="1500">
                          <a:latin typeface="Gill Sans MT" panose="020B0502020104020203" pitchFamily="34" charset="77"/>
                        </a:rPr>
                        <a:t>Key Messages for pregnant women</a:t>
                      </a:r>
                    </a:p>
                  </a:txBody>
                  <a:tcPr marL="67918" marR="67918" marT="33959" marB="33959"/>
                </a:tc>
                <a:extLst>
                  <a:ext uri="{0D108BD9-81ED-4DB2-BD59-A6C34878D82A}">
                    <a16:rowId xmlns:a16="http://schemas.microsoft.com/office/drawing/2014/main" val="381530214"/>
                  </a:ext>
                </a:extLst>
              </a:tr>
              <a:tr h="1725118">
                <a:tc>
                  <a:txBody>
                    <a:bodyPr/>
                    <a:lstStyle/>
                    <a:p>
                      <a:r>
                        <a:rPr lang="en-US" sz="1500">
                          <a:latin typeface="Gill Sans MT" panose="020B0502020104020203" pitchFamily="34" charset="77"/>
                        </a:rPr>
                        <a:t>Maternal Health</a:t>
                      </a:r>
                    </a:p>
                  </a:txBody>
                  <a:tcPr marL="67918" marR="67918" marT="33959" marB="33959"/>
                </a:tc>
                <a:tc>
                  <a:txBody>
                    <a:bodyPr/>
                    <a:lstStyle/>
                    <a:p>
                      <a:pPr marL="285750" indent="-285750">
                        <a:buFont typeface="Arial" panose="020B0604020202020204" pitchFamily="34" charset="0"/>
                        <a:buChar char="•"/>
                      </a:pPr>
                      <a:r>
                        <a:rPr lang="en-US" sz="1500" dirty="0">
                          <a:latin typeface="Gill Sans MT" panose="020B0502020104020203" pitchFamily="34" charset="77"/>
                        </a:rPr>
                        <a:t>Begin ANC as soon as you confirm that you are pregnant and attend at least 8 times.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b="0" u="none" strike="noStrike" kern="1200" dirty="0">
                          <a:solidFill>
                            <a:schemeClr val="dk1"/>
                          </a:solidFill>
                          <a:effectLst/>
                          <a:latin typeface="Gill Sans MT" panose="020B0502020104020203" pitchFamily="34" charset="77"/>
                        </a:rPr>
                        <a:t>Test for HIV and other diseases. If HIV positive, take your ARVs as advised by the health worker</a:t>
                      </a:r>
                    </a:p>
                    <a:p>
                      <a:pPr marL="285750" indent="-285750">
                        <a:buFont typeface="Arial" panose="020B0604020202020204" pitchFamily="34" charset="0"/>
                        <a:buChar char="•"/>
                      </a:pPr>
                      <a:r>
                        <a:rPr lang="en-US" sz="1500" dirty="0">
                          <a:latin typeface="Gill Sans MT" panose="020B0502020104020203" pitchFamily="34" charset="77"/>
                        </a:rPr>
                        <a:t>Learn about and recognize the danger signs during pregnancy.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latin typeface="Gill Sans MT" panose="020B0502020104020203" pitchFamily="34" charset="77"/>
                        </a:rPr>
                        <a:t>Seek correct information on FP during  ANC.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latin typeface="Gill Sans MT" panose="020B0502020104020203" pitchFamily="34" charset="77"/>
                        </a:rPr>
                        <a:t>Make a birth preparedness plan.  </a:t>
                      </a:r>
                    </a:p>
                    <a:p>
                      <a:pPr marL="285750" indent="-285750">
                        <a:buFont typeface="Arial" panose="020B0604020202020204" pitchFamily="34" charset="0"/>
                        <a:buChar char="•"/>
                      </a:pPr>
                      <a:r>
                        <a:rPr lang="en-US" sz="1500" b="0" u="none" strike="noStrike" kern="1200" dirty="0">
                          <a:solidFill>
                            <a:schemeClr val="dk1"/>
                          </a:solidFill>
                          <a:effectLst/>
                          <a:latin typeface="Gill Sans MT" panose="020B0502020104020203" pitchFamily="34" charset="77"/>
                        </a:rPr>
                        <a:t>Plan to and deliver from a health facility.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latin typeface="Gill Sans MT" panose="020B0502020104020203" pitchFamily="34" charset="77"/>
                        </a:rPr>
                        <a:t>Know that every pregnancy is different.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latin typeface="Gill Sans MT" panose="020B0502020104020203" pitchFamily="34" charset="77"/>
                        </a:rPr>
                        <a:t>Seek information about the right method to use in case of a miscarriage.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b="0" u="none" strike="noStrike" kern="1200" dirty="0">
                          <a:solidFill>
                            <a:schemeClr val="dk1"/>
                          </a:solidFill>
                          <a:effectLst/>
                          <a:latin typeface="Gill Sans MT" panose="020B0502020104020203" pitchFamily="34" charset="77"/>
                        </a:rPr>
                        <a:t>Seek emotional support if stigmatized (specific to 10–14-year-olds).</a:t>
                      </a:r>
                    </a:p>
                  </a:txBody>
                  <a:tcPr marL="67918" marR="67918" marT="33959" marB="33959"/>
                </a:tc>
                <a:extLst>
                  <a:ext uri="{0D108BD9-81ED-4DB2-BD59-A6C34878D82A}">
                    <a16:rowId xmlns:a16="http://schemas.microsoft.com/office/drawing/2014/main" val="1128337685"/>
                  </a:ext>
                </a:extLst>
              </a:tr>
              <a:tr h="457315">
                <a:tc>
                  <a:txBody>
                    <a:bodyPr/>
                    <a:lstStyle/>
                    <a:p>
                      <a:r>
                        <a:rPr lang="en-US" sz="1500">
                          <a:latin typeface="Gill Sans MT" panose="020B0502020104020203" pitchFamily="34" charset="77"/>
                        </a:rPr>
                        <a:t>Nutrition</a:t>
                      </a:r>
                    </a:p>
                  </a:txBody>
                  <a:tcPr marL="67918" marR="67918" marT="33959" marB="33959"/>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b="0" u="none" strike="noStrike" kern="1200" dirty="0">
                          <a:solidFill>
                            <a:schemeClr val="dk1"/>
                          </a:solidFill>
                          <a:effectLst/>
                          <a:latin typeface="Gill Sans MT" panose="020B0502020104020203" pitchFamily="34" charset="77"/>
                        </a:rPr>
                        <a:t>Learn about and practice good nutrition as taught during ANC.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b="0" u="none" strike="noStrike" kern="1200" dirty="0">
                          <a:solidFill>
                            <a:schemeClr val="dk1"/>
                          </a:solidFill>
                          <a:effectLst/>
                          <a:latin typeface="Gill Sans MT" panose="020B0502020104020203" pitchFamily="34" charset="77"/>
                        </a:rPr>
                        <a:t>Take your iron and folic acid drugs everyday as told by the health worker.</a:t>
                      </a:r>
                      <a:endParaRPr lang="en-US" sz="1500" dirty="0">
                        <a:latin typeface="Gill Sans MT" panose="020B0502020104020203" pitchFamily="34" charset="77"/>
                      </a:endParaRPr>
                    </a:p>
                  </a:txBody>
                  <a:tcPr marL="67918" marR="67918" marT="33959" marB="33959"/>
                </a:tc>
                <a:extLst>
                  <a:ext uri="{0D108BD9-81ED-4DB2-BD59-A6C34878D82A}">
                    <a16:rowId xmlns:a16="http://schemas.microsoft.com/office/drawing/2014/main" val="1700000378"/>
                  </a:ext>
                </a:extLst>
              </a:tr>
              <a:tr h="457315">
                <a:tc>
                  <a:txBody>
                    <a:bodyPr/>
                    <a:lstStyle/>
                    <a:p>
                      <a:r>
                        <a:rPr lang="en-US" sz="1500">
                          <a:latin typeface="Gill Sans MT" panose="020B0502020104020203" pitchFamily="34" charset="77"/>
                        </a:rPr>
                        <a:t>Malaria</a:t>
                      </a:r>
                    </a:p>
                  </a:txBody>
                  <a:tcPr marL="67918" marR="67918" marT="33959" marB="33959"/>
                </a:tc>
                <a:tc>
                  <a:txBody>
                    <a:bodyPr/>
                    <a:lstStyle/>
                    <a:p>
                      <a:pPr marL="285750" indent="-285750" rtl="0" fontAlgn="base">
                        <a:buFont typeface="Arial" panose="020B0604020202020204" pitchFamily="34" charset="0"/>
                        <a:buChar char="•"/>
                      </a:pPr>
                      <a:r>
                        <a:rPr lang="en-US" sz="1500" b="0" u="none" strike="noStrike" kern="1200" dirty="0">
                          <a:solidFill>
                            <a:schemeClr val="dk1"/>
                          </a:solidFill>
                          <a:effectLst/>
                          <a:latin typeface="Gill Sans MT" panose="020B0502020104020203" pitchFamily="34" charset="77"/>
                        </a:rPr>
                        <a:t>Sleep under a treated mosquito net every night.</a:t>
                      </a:r>
                    </a:p>
                    <a:p>
                      <a:pPr marL="285750" indent="-285750" rtl="0" fontAlgn="base">
                        <a:buFont typeface="Arial" panose="020B0604020202020204" pitchFamily="34" charset="0"/>
                        <a:buChar char="•"/>
                      </a:pPr>
                      <a:r>
                        <a:rPr lang="en-US" sz="1500" b="0" u="none" strike="noStrike" kern="1200" dirty="0">
                          <a:solidFill>
                            <a:schemeClr val="dk1"/>
                          </a:solidFill>
                          <a:effectLst/>
                          <a:latin typeface="Gill Sans MT" panose="020B0502020104020203" pitchFamily="34" charset="77"/>
                        </a:rPr>
                        <a:t>Take medicine to prevent malaria during pregnancy and complete all doses.</a:t>
                      </a:r>
                    </a:p>
                  </a:txBody>
                  <a:tcPr marL="67918" marR="67918" marT="33959" marB="33959"/>
                </a:tc>
                <a:extLst>
                  <a:ext uri="{0D108BD9-81ED-4DB2-BD59-A6C34878D82A}">
                    <a16:rowId xmlns:a16="http://schemas.microsoft.com/office/drawing/2014/main" val="2431328766"/>
                  </a:ext>
                </a:extLst>
              </a:tr>
              <a:tr h="276200">
                <a:tc gridSpan="2">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500" b="1" dirty="0">
                          <a:latin typeface="Gill Sans MT" panose="020B0502020104020203" pitchFamily="34" charset="77"/>
                        </a:rPr>
                        <a:t>Key Messages for Men</a:t>
                      </a:r>
                    </a:p>
                  </a:txBody>
                  <a:tcPr marL="67918" marR="67918" marT="33959" marB="33959"/>
                </a:tc>
                <a:tc hMerge="1">
                  <a:txBody>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400" b="1" dirty="0">
                          <a:latin typeface="Gill Sans MT" panose="020B0502020104020203" pitchFamily="34" charset="77"/>
                        </a:rPr>
                        <a:t>Key LS3 Messages for Men</a:t>
                      </a:r>
                    </a:p>
                  </a:txBody>
                  <a:tcPr/>
                </a:tc>
                <a:extLst>
                  <a:ext uri="{0D108BD9-81ED-4DB2-BD59-A6C34878D82A}">
                    <a16:rowId xmlns:a16="http://schemas.microsoft.com/office/drawing/2014/main" val="1912735196"/>
                  </a:ext>
                </a:extLst>
              </a:tr>
              <a:tr h="1000659">
                <a:tc>
                  <a:txBody>
                    <a:bodyPr/>
                    <a:lstStyle/>
                    <a:p>
                      <a:r>
                        <a:rPr lang="en-US" sz="1500">
                          <a:latin typeface="Gill Sans MT" panose="020B0502020104020203" pitchFamily="34" charset="77"/>
                        </a:rPr>
                        <a:t>Men</a:t>
                      </a:r>
                    </a:p>
                  </a:txBody>
                  <a:tcPr marL="67918" marR="67918" marT="33959" marB="33959"/>
                </a:tc>
                <a:tc>
                  <a:txBody>
                    <a:bodyPr/>
                    <a:lstStyle/>
                    <a:p>
                      <a:pPr marL="285750" indent="-285750" algn="l" defTabSz="914400" rtl="0" eaLnBrk="1" fontAlgn="base" latinLnBrk="0" hangingPunct="1">
                        <a:buFont typeface="Arial" panose="020B0604020202020204" pitchFamily="34" charset="0"/>
                        <a:buChar char="•"/>
                      </a:pPr>
                      <a:r>
                        <a:rPr lang="en-US" sz="1500" kern="1200" dirty="0">
                          <a:solidFill>
                            <a:schemeClr val="dk1"/>
                          </a:solidFill>
                          <a:latin typeface="Gill Sans MT" panose="020B0502020104020203" pitchFamily="34" charset="77"/>
                        </a:rPr>
                        <a:t>Support your partner to attend ANC.</a:t>
                      </a:r>
                    </a:p>
                    <a:p>
                      <a:pPr marL="285750" indent="-285750" algn="l" defTabSz="914400" rtl="0" eaLnBrk="1" fontAlgn="base" latinLnBrk="0" hangingPunct="1">
                        <a:buFont typeface="Arial" panose="020B0604020202020204" pitchFamily="34" charset="0"/>
                        <a:buChar char="•"/>
                      </a:pPr>
                      <a:r>
                        <a:rPr lang="en-US" sz="1500" kern="1200" dirty="0">
                          <a:solidFill>
                            <a:schemeClr val="dk1"/>
                          </a:solidFill>
                          <a:latin typeface="Gill Sans MT" panose="020B0502020104020203" pitchFamily="34" charset="77"/>
                        </a:rPr>
                        <a:t>Go with your partner for HIV testing.</a:t>
                      </a:r>
                    </a:p>
                    <a:p>
                      <a:pPr marL="285750" indent="-285750" algn="l" defTabSz="914400" rtl="0" eaLnBrk="1" fontAlgn="base" latinLnBrk="0" hangingPunct="1">
                        <a:buFont typeface="Arial" panose="020B0604020202020204" pitchFamily="34" charset="0"/>
                        <a:buChar char="•"/>
                      </a:pPr>
                      <a:r>
                        <a:rPr lang="en-US" sz="1500" kern="1200" dirty="0">
                          <a:solidFill>
                            <a:schemeClr val="dk1"/>
                          </a:solidFill>
                          <a:latin typeface="Gill Sans MT" panose="020B0502020104020203" pitchFamily="34" charset="77"/>
                        </a:rPr>
                        <a:t>Make a birth plan with your partner and save some money for safe delivery at a health facility.</a:t>
                      </a:r>
                    </a:p>
                    <a:p>
                      <a:pPr marL="285750" indent="-285750" algn="l" defTabSz="914400" rtl="0" eaLnBrk="1" fontAlgn="base" latinLnBrk="0" hangingPunct="1">
                        <a:buFont typeface="Arial" panose="020B0604020202020204" pitchFamily="34" charset="0"/>
                        <a:buChar char="•"/>
                      </a:pPr>
                      <a:r>
                        <a:rPr lang="en-US" sz="1500" kern="1200" dirty="0">
                          <a:solidFill>
                            <a:schemeClr val="dk1"/>
                          </a:solidFill>
                          <a:latin typeface="Gill Sans MT" panose="020B0502020104020203" pitchFamily="34" charset="77"/>
                        </a:rPr>
                        <a:t>Support your partner to return for postnatal care.</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500" b="0" u="none" strike="noStrike" kern="1200" dirty="0">
                          <a:solidFill>
                            <a:schemeClr val="dk1"/>
                          </a:solidFill>
                          <a:effectLst/>
                          <a:latin typeface="Gill Sans MT" panose="020B0502020104020203" pitchFamily="34" charset="77"/>
                        </a:rPr>
                        <a:t>Provide a variety of food for a healthy pregnancy.</a:t>
                      </a:r>
                    </a:p>
                  </a:txBody>
                  <a:tcPr marL="67918" marR="67918" marT="33959" marB="33959"/>
                </a:tc>
                <a:extLst>
                  <a:ext uri="{0D108BD9-81ED-4DB2-BD59-A6C34878D82A}">
                    <a16:rowId xmlns:a16="http://schemas.microsoft.com/office/drawing/2014/main" val="3617255840"/>
                  </a:ext>
                </a:extLst>
              </a:tr>
            </a:tbl>
          </a:graphicData>
        </a:graphic>
      </p:graphicFrame>
    </p:spTree>
    <p:extLst>
      <p:ext uri="{BB962C8B-B14F-4D97-AF65-F5344CB8AC3E}">
        <p14:creationId xmlns:p14="http://schemas.microsoft.com/office/powerpoint/2010/main" val="20365289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95736D1-9AC8-A54C-B8F7-58D00B0EB124}"/>
              </a:ext>
            </a:extLst>
          </p:cNvPr>
          <p:cNvSpPr>
            <a:spLocks noGrp="1"/>
          </p:cNvSpPr>
          <p:nvPr>
            <p:ph type="title"/>
          </p:nvPr>
        </p:nvSpPr>
        <p:spPr>
          <a:xfrm>
            <a:off x="1371597" y="348865"/>
            <a:ext cx="10044023" cy="877729"/>
          </a:xfrm>
        </p:spPr>
        <p:txBody>
          <a:bodyPr anchor="ctr">
            <a:normAutofit/>
          </a:bodyPr>
          <a:lstStyle/>
          <a:p>
            <a:r>
              <a:rPr lang="en-US" sz="2800">
                <a:solidFill>
                  <a:srgbClr val="FFFFFF"/>
                </a:solidFill>
                <a:latin typeface="Gill Sans MT" panose="020B0502020104020203" pitchFamily="34" charset="77"/>
              </a:rPr>
              <a:t>Key Messages for Inclusion – Life Stage Three (Caregivers of Children Under 5)</a:t>
            </a:r>
            <a:endParaRPr lang="en-US" sz="2800">
              <a:solidFill>
                <a:srgbClr val="FFFFFF"/>
              </a:solidFill>
            </a:endParaRPr>
          </a:p>
        </p:txBody>
      </p:sp>
      <p:graphicFrame>
        <p:nvGraphicFramePr>
          <p:cNvPr id="4" name="Table 4">
            <a:extLst>
              <a:ext uri="{FF2B5EF4-FFF2-40B4-BE49-F238E27FC236}">
                <a16:creationId xmlns:a16="http://schemas.microsoft.com/office/drawing/2014/main" id="{0F92C972-9096-AA4A-9E92-10ADD52A4CED}"/>
              </a:ext>
            </a:extLst>
          </p:cNvPr>
          <p:cNvGraphicFramePr>
            <a:graphicFrameLocks noGrp="1"/>
          </p:cNvGraphicFramePr>
          <p:nvPr>
            <p:ph idx="1"/>
            <p:extLst>
              <p:ext uri="{D42A27DB-BD31-4B8C-83A1-F6EECF244321}">
                <p14:modId xmlns:p14="http://schemas.microsoft.com/office/powerpoint/2010/main" val="1658202308"/>
              </p:ext>
            </p:extLst>
          </p:nvPr>
        </p:nvGraphicFramePr>
        <p:xfrm>
          <a:off x="525966" y="1717287"/>
          <a:ext cx="11140068" cy="4972966"/>
        </p:xfrm>
        <a:graphic>
          <a:graphicData uri="http://schemas.openxmlformats.org/drawingml/2006/table">
            <a:tbl>
              <a:tblPr firstRow="1" bandRow="1">
                <a:tableStyleId>{93296810-A885-4BE3-A3E7-6D5BEEA58F35}</a:tableStyleId>
              </a:tblPr>
              <a:tblGrid>
                <a:gridCol w="2164364">
                  <a:extLst>
                    <a:ext uri="{9D8B030D-6E8A-4147-A177-3AD203B41FA5}">
                      <a16:colId xmlns:a16="http://schemas.microsoft.com/office/drawing/2014/main" val="1751969622"/>
                    </a:ext>
                  </a:extLst>
                </a:gridCol>
                <a:gridCol w="8975704">
                  <a:extLst>
                    <a:ext uri="{9D8B030D-6E8A-4147-A177-3AD203B41FA5}">
                      <a16:colId xmlns:a16="http://schemas.microsoft.com/office/drawing/2014/main" val="1831194517"/>
                    </a:ext>
                  </a:extLst>
                </a:gridCol>
              </a:tblGrid>
              <a:tr h="294395">
                <a:tc>
                  <a:txBody>
                    <a:bodyPr/>
                    <a:lstStyle/>
                    <a:p>
                      <a:r>
                        <a:rPr lang="en-US" sz="1500" dirty="0">
                          <a:latin typeface="Gill Sans MT" panose="020B0502020104020203" pitchFamily="34" charset="77"/>
                        </a:rPr>
                        <a:t>Sub-theme</a:t>
                      </a:r>
                    </a:p>
                  </a:txBody>
                  <a:tcPr marL="71468" marR="71468" marT="35734" marB="35734"/>
                </a:tc>
                <a:tc>
                  <a:txBody>
                    <a:bodyPr/>
                    <a:lstStyle/>
                    <a:p>
                      <a:r>
                        <a:rPr lang="en-US" sz="1500">
                          <a:latin typeface="Gill Sans MT" panose="020B0502020104020203" pitchFamily="34" charset="77"/>
                        </a:rPr>
                        <a:t>Key Messages for women</a:t>
                      </a:r>
                    </a:p>
                  </a:txBody>
                  <a:tcPr marL="71468" marR="71468" marT="35734" marB="35734"/>
                </a:tc>
                <a:extLst>
                  <a:ext uri="{0D108BD9-81ED-4DB2-BD59-A6C34878D82A}">
                    <a16:rowId xmlns:a16="http://schemas.microsoft.com/office/drawing/2014/main" val="381530214"/>
                  </a:ext>
                </a:extLst>
              </a:tr>
              <a:tr h="967231">
                <a:tc>
                  <a:txBody>
                    <a:bodyPr/>
                    <a:lstStyle/>
                    <a:p>
                      <a:endParaRPr lang="en-US" sz="1500" dirty="0">
                        <a:latin typeface="Gill Sans MT" panose="020B0502020104020203" pitchFamily="34" charset="77"/>
                      </a:endParaRPr>
                    </a:p>
                    <a:p>
                      <a:endParaRPr lang="en-US" sz="1500" dirty="0">
                        <a:latin typeface="Gill Sans MT" panose="020B0502020104020203" pitchFamily="34" charset="77"/>
                      </a:endParaRPr>
                    </a:p>
                    <a:p>
                      <a:r>
                        <a:rPr lang="en-US" sz="1500" dirty="0">
                          <a:latin typeface="Gill Sans MT" panose="020B0502020104020203" pitchFamily="34" charset="77"/>
                        </a:rPr>
                        <a:t>Family Planning</a:t>
                      </a:r>
                    </a:p>
                  </a:txBody>
                  <a:tcPr marL="71468" marR="71468" marT="35734" marB="35734"/>
                </a:tc>
                <a:tc>
                  <a:txBody>
                    <a:bodyPr/>
                    <a:lstStyle/>
                    <a:p>
                      <a:pPr marL="285750" indent="-285750">
                        <a:buFont typeface="Arial" panose="020B0604020202020204" pitchFamily="34" charset="0"/>
                        <a:buChar char="•"/>
                      </a:pPr>
                      <a:r>
                        <a:rPr lang="en-US" sz="1500">
                          <a:latin typeface="Gill Sans MT" panose="020B0502020104020203" pitchFamily="34" charset="77"/>
                        </a:rPr>
                        <a:t>Discuss with your partner about the available FP options and agree on which one to use within the first 6 weeks after birth.</a:t>
                      </a:r>
                    </a:p>
                    <a:p>
                      <a:pPr marL="285750" indent="-285750">
                        <a:buFont typeface="Arial" panose="020B0604020202020204" pitchFamily="34" charset="0"/>
                        <a:buChar char="•"/>
                      </a:pPr>
                      <a:r>
                        <a:rPr lang="en-US" sz="1500">
                          <a:latin typeface="Gill Sans MT" panose="020B0502020104020203" pitchFamily="34" charset="77"/>
                        </a:rPr>
                        <a:t>Start to use a FP method with in 6 weeks after delivery.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a:solidFill>
                            <a:schemeClr val="dk1"/>
                          </a:solidFill>
                          <a:latin typeface="Gill Sans MT" panose="020B0502020104020203" pitchFamily="34" charset="77"/>
                        </a:rPr>
                        <a:t>Space the next pregnancy at least 24 months to ensure about three years between births. </a:t>
                      </a:r>
                      <a:endParaRPr lang="en-US" sz="1500" kern="1200">
                        <a:solidFill>
                          <a:schemeClr val="dk1"/>
                        </a:solidFill>
                        <a:latin typeface="Gill Sans MT" panose="020B0502020104020203" pitchFamily="34" charset="77"/>
                        <a:ea typeface="+mn-ea"/>
                        <a:cs typeface="+mn-cs"/>
                      </a:endParaRPr>
                    </a:p>
                  </a:txBody>
                  <a:tcPr marL="71468" marR="71468" marT="35734" marB="35734"/>
                </a:tc>
                <a:extLst>
                  <a:ext uri="{0D108BD9-81ED-4DB2-BD59-A6C34878D82A}">
                    <a16:rowId xmlns:a16="http://schemas.microsoft.com/office/drawing/2014/main" val="2431328766"/>
                  </a:ext>
                </a:extLst>
              </a:tr>
              <a:tr h="1464881">
                <a:tc>
                  <a:txBody>
                    <a:bodyPr/>
                    <a:lstStyle/>
                    <a:p>
                      <a:r>
                        <a:rPr lang="en-US" sz="1500" dirty="0">
                          <a:latin typeface="Gill Sans MT" panose="020B0502020104020203" pitchFamily="34" charset="77"/>
                        </a:rPr>
                        <a:t>Newborn and Childcare</a:t>
                      </a:r>
                    </a:p>
                  </a:txBody>
                  <a:tcPr marL="71468" marR="71468" marT="35734" marB="35734"/>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latin typeface="Gill Sans MT" panose="020B0502020104020203" pitchFamily="34" charset="77"/>
                        </a:rPr>
                        <a:t>Keep the baby warm and the cord clean.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latin typeface="Gill Sans MT" panose="020B0502020104020203" pitchFamily="34" charset="77"/>
                        </a:rPr>
                        <a:t>Recognize signs of childhood diseases (pneumonia, diarrhea, malaria, fever) and learn how to manage them.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latin typeface="Gill Sans MT" panose="020B0502020104020203" pitchFamily="34" charset="77"/>
                        </a:rPr>
                        <a:t>Give ORS and Zinc to a child with diarrhea.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latin typeface="Gill Sans MT" panose="020B0502020104020203" pitchFamily="34" charset="77"/>
                        </a:rPr>
                        <a:t>Go to the health center as advised and follow the full course of immunization and growth monitoring for the child. </a:t>
                      </a:r>
                    </a:p>
                    <a:p>
                      <a:pPr marL="285750" lvl="0" indent="-285750" fontAlgn="base">
                        <a:buFont typeface="Arial" panose="020B0604020202020204" pitchFamily="34" charset="0"/>
                        <a:buChar char="•"/>
                      </a:pPr>
                      <a:r>
                        <a:rPr lang="en-US" sz="1500" dirty="0">
                          <a:latin typeface="Gill Sans MT" panose="020B0502020104020203" pitchFamily="34" charset="77"/>
                        </a:rPr>
                        <a:t>Adhere to ART for mothers and children (pediatric ART). </a:t>
                      </a:r>
                    </a:p>
                  </a:txBody>
                  <a:tcPr marL="71468" marR="71468" marT="35734" marB="35734"/>
                </a:tc>
                <a:extLst>
                  <a:ext uri="{0D108BD9-81ED-4DB2-BD59-A6C34878D82A}">
                    <a16:rowId xmlns:a16="http://schemas.microsoft.com/office/drawing/2014/main" val="3305044087"/>
                  </a:ext>
                </a:extLst>
              </a:tr>
              <a:tr h="742952">
                <a:tc>
                  <a:txBody>
                    <a:bodyPr/>
                    <a:lstStyle/>
                    <a:p>
                      <a:r>
                        <a:rPr lang="en-US" sz="1500">
                          <a:latin typeface="Gill Sans MT" panose="020B0502020104020203" pitchFamily="34" charset="77"/>
                        </a:rPr>
                        <a:t>Maternal health </a:t>
                      </a:r>
                    </a:p>
                  </a:txBody>
                  <a:tcPr marL="71468" marR="71468" marT="35734" marB="35734"/>
                </a:tc>
                <a:tc>
                  <a:txBody>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500" b="0" u="none" strike="noStrike" kern="1200" dirty="0">
                          <a:solidFill>
                            <a:schemeClr val="dk1"/>
                          </a:solidFill>
                          <a:effectLst/>
                          <a:latin typeface="Gill Sans MT" panose="020B0502020104020203" pitchFamily="34" charset="77"/>
                        </a:rPr>
                        <a:t>Know the postnatal danger signs.</a:t>
                      </a:r>
                      <a:endParaRPr lang="en-US" sz="1500" dirty="0">
                        <a:latin typeface="Gill Sans MT" panose="020B0502020104020203" pitchFamily="34" charset="77"/>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500" dirty="0">
                          <a:latin typeface="Gill Sans MT" panose="020B0502020104020203" pitchFamily="34" charset="77"/>
                        </a:rPr>
                        <a:t>Return to the facility for postnatal care as advised by the health worker.</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500" dirty="0">
                          <a:latin typeface="Gill Sans MT" panose="020B0502020104020203" pitchFamily="34" charset="77"/>
                        </a:rPr>
                        <a:t>If HIV positive, adhere to ART. </a:t>
                      </a:r>
                    </a:p>
                  </a:txBody>
                  <a:tcPr marL="71468" marR="71468" marT="35734" marB="35734"/>
                </a:tc>
                <a:extLst>
                  <a:ext uri="{0D108BD9-81ED-4DB2-BD59-A6C34878D82A}">
                    <a16:rowId xmlns:a16="http://schemas.microsoft.com/office/drawing/2014/main" val="2039846865"/>
                  </a:ext>
                </a:extLst>
              </a:tr>
              <a:tr h="1464881">
                <a:tc>
                  <a:txBody>
                    <a:bodyPr/>
                    <a:lstStyle/>
                    <a:p>
                      <a:r>
                        <a:rPr lang="en-US" sz="1500">
                          <a:latin typeface="Gill Sans MT" panose="020B0502020104020203" pitchFamily="34" charset="77"/>
                        </a:rPr>
                        <a:t>Nutrition</a:t>
                      </a:r>
                    </a:p>
                  </a:txBody>
                  <a:tcPr marL="71468" marR="71468" marT="35734" marB="35734"/>
                </a:tc>
                <a:tc>
                  <a:txBody>
                    <a:bodyPr/>
                    <a:lstStyle/>
                    <a:p>
                      <a:pPr marL="285750" indent="-285750" rtl="0" fontAlgn="base">
                        <a:buFont typeface="Arial" panose="020B0604020202020204" pitchFamily="34" charset="0"/>
                        <a:buChar char="•"/>
                      </a:pPr>
                      <a:r>
                        <a:rPr lang="en-US" sz="1500" b="0" u="none" strike="noStrike" kern="1200" dirty="0">
                          <a:solidFill>
                            <a:schemeClr val="dk1"/>
                          </a:solidFill>
                          <a:effectLst/>
                          <a:latin typeface="Gill Sans MT" panose="020B0502020104020203" pitchFamily="34" charset="77"/>
                        </a:rPr>
                        <a:t>Breastfeed your baby within the first hour of birth.</a:t>
                      </a:r>
                    </a:p>
                    <a:p>
                      <a:pPr marL="285750" indent="-285750" rtl="0" fontAlgn="base">
                        <a:buFont typeface="Arial" panose="020B0604020202020204" pitchFamily="34" charset="0"/>
                        <a:buChar char="•"/>
                      </a:pPr>
                      <a:r>
                        <a:rPr lang="en-US" sz="1500" b="0" u="none" strike="noStrike" kern="1200" dirty="0">
                          <a:solidFill>
                            <a:schemeClr val="dk1"/>
                          </a:solidFill>
                          <a:effectLst/>
                          <a:latin typeface="Gill Sans MT" panose="020B0502020104020203" pitchFamily="34" charset="77"/>
                        </a:rPr>
                        <a:t>Give your baby breastmilk alone for the first 6 months.</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500" dirty="0">
                          <a:latin typeface="Gill Sans MT" panose="020B0502020104020203" pitchFamily="34" charset="77"/>
                        </a:rPr>
                        <a:t>Increase the amount and variety of food you eat to produce enough breast milk.</a:t>
                      </a:r>
                      <a:endParaRPr lang="en-US" sz="1500" b="0" u="none" strike="noStrike" kern="1200" dirty="0">
                        <a:solidFill>
                          <a:schemeClr val="dk1"/>
                        </a:solidFill>
                        <a:effectLst/>
                        <a:latin typeface="Gill Sans MT" panose="020B0502020104020203" pitchFamily="34" charset="77"/>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b="0" u="none" strike="noStrike" kern="1200" dirty="0">
                          <a:solidFill>
                            <a:schemeClr val="dk1"/>
                          </a:solidFill>
                          <a:effectLst/>
                          <a:latin typeface="Gill Sans MT" panose="020B0502020104020203" pitchFamily="34" charset="77"/>
                        </a:rPr>
                        <a:t>At 6 months, start to give your baby a variety of foods at least 3 times a day while continuing to breastfeed.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b="0" u="none" strike="noStrike" kern="1200" dirty="0">
                          <a:solidFill>
                            <a:schemeClr val="dk1"/>
                          </a:solidFill>
                          <a:effectLst/>
                          <a:latin typeface="Gill Sans MT" panose="020B0502020104020203" pitchFamily="34" charset="77"/>
                          <a:ea typeface="+mn-ea"/>
                          <a:cs typeface="+mn-cs"/>
                        </a:rPr>
                        <a:t>Wash hands with soap and water before preparing or serving food, after using a toilet and after changing diapers. </a:t>
                      </a:r>
                    </a:p>
                  </a:txBody>
                  <a:tcPr marL="71468" marR="71468" marT="35734" marB="35734"/>
                </a:tc>
                <a:extLst>
                  <a:ext uri="{0D108BD9-81ED-4DB2-BD59-A6C34878D82A}">
                    <a16:rowId xmlns:a16="http://schemas.microsoft.com/office/drawing/2014/main" val="1919424216"/>
                  </a:ext>
                </a:extLst>
              </a:tr>
            </a:tbl>
          </a:graphicData>
        </a:graphic>
      </p:graphicFrame>
    </p:spTree>
    <p:extLst>
      <p:ext uri="{BB962C8B-B14F-4D97-AF65-F5344CB8AC3E}">
        <p14:creationId xmlns:p14="http://schemas.microsoft.com/office/powerpoint/2010/main" val="34056897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95736D1-9AC8-A54C-B8F7-58D00B0EB124}"/>
              </a:ext>
            </a:extLst>
          </p:cNvPr>
          <p:cNvSpPr>
            <a:spLocks noGrp="1"/>
          </p:cNvSpPr>
          <p:nvPr>
            <p:ph type="title"/>
          </p:nvPr>
        </p:nvSpPr>
        <p:spPr>
          <a:xfrm>
            <a:off x="1371597" y="348865"/>
            <a:ext cx="10044023" cy="877729"/>
          </a:xfrm>
        </p:spPr>
        <p:txBody>
          <a:bodyPr anchor="ctr">
            <a:normAutofit/>
          </a:bodyPr>
          <a:lstStyle/>
          <a:p>
            <a:r>
              <a:rPr lang="en-US" sz="2800">
                <a:solidFill>
                  <a:srgbClr val="FFFFFF"/>
                </a:solidFill>
                <a:latin typeface="Gill Sans MT" panose="020B0502020104020203" pitchFamily="34" charset="77"/>
              </a:rPr>
              <a:t>Key Messages for Inclusion – Life Stage Three (Caregivers of Children Under 5)</a:t>
            </a:r>
            <a:endParaRPr lang="en-US" sz="2800">
              <a:solidFill>
                <a:srgbClr val="FFFFFF"/>
              </a:solidFill>
            </a:endParaRPr>
          </a:p>
        </p:txBody>
      </p:sp>
      <p:graphicFrame>
        <p:nvGraphicFramePr>
          <p:cNvPr id="4" name="Table 4">
            <a:extLst>
              <a:ext uri="{FF2B5EF4-FFF2-40B4-BE49-F238E27FC236}">
                <a16:creationId xmlns:a16="http://schemas.microsoft.com/office/drawing/2014/main" id="{0F92C972-9096-AA4A-9E92-10ADD52A4CED}"/>
              </a:ext>
            </a:extLst>
          </p:cNvPr>
          <p:cNvGraphicFramePr>
            <a:graphicFrameLocks noGrp="1"/>
          </p:cNvGraphicFramePr>
          <p:nvPr>
            <p:ph idx="1"/>
            <p:extLst>
              <p:ext uri="{D42A27DB-BD31-4B8C-83A1-F6EECF244321}">
                <p14:modId xmlns:p14="http://schemas.microsoft.com/office/powerpoint/2010/main" val="3509169653"/>
              </p:ext>
            </p:extLst>
          </p:nvPr>
        </p:nvGraphicFramePr>
        <p:xfrm>
          <a:off x="806407" y="2083886"/>
          <a:ext cx="10579185" cy="4265692"/>
        </p:xfrm>
        <a:graphic>
          <a:graphicData uri="http://schemas.openxmlformats.org/drawingml/2006/table">
            <a:tbl>
              <a:tblPr firstRow="1" bandRow="1">
                <a:tableStyleId>{93296810-A885-4BE3-A3E7-6D5BEEA58F35}</a:tableStyleId>
              </a:tblPr>
              <a:tblGrid>
                <a:gridCol w="1816782">
                  <a:extLst>
                    <a:ext uri="{9D8B030D-6E8A-4147-A177-3AD203B41FA5}">
                      <a16:colId xmlns:a16="http://schemas.microsoft.com/office/drawing/2014/main" val="1751969622"/>
                    </a:ext>
                  </a:extLst>
                </a:gridCol>
                <a:gridCol w="8762403">
                  <a:extLst>
                    <a:ext uri="{9D8B030D-6E8A-4147-A177-3AD203B41FA5}">
                      <a16:colId xmlns:a16="http://schemas.microsoft.com/office/drawing/2014/main" val="1831194517"/>
                    </a:ext>
                  </a:extLst>
                </a:gridCol>
              </a:tblGrid>
              <a:tr h="414033">
                <a:tc>
                  <a:txBody>
                    <a:bodyPr/>
                    <a:lstStyle/>
                    <a:p>
                      <a:r>
                        <a:rPr lang="en-US" sz="2000" dirty="0">
                          <a:latin typeface="Gill Sans MT" panose="020B0502020104020203" pitchFamily="34" charset="77"/>
                        </a:rPr>
                        <a:t>Theme</a:t>
                      </a:r>
                    </a:p>
                  </a:txBody>
                  <a:tcPr marL="87472" marR="87472" marT="43736" marB="43736"/>
                </a:tc>
                <a:tc>
                  <a:txBody>
                    <a:bodyPr/>
                    <a:lstStyle/>
                    <a:p>
                      <a:r>
                        <a:rPr lang="en-US" sz="2000">
                          <a:latin typeface="Gill Sans MT" panose="020B0502020104020203" pitchFamily="34" charset="77"/>
                        </a:rPr>
                        <a:t>Key Messages</a:t>
                      </a:r>
                    </a:p>
                  </a:txBody>
                  <a:tcPr marL="87472" marR="87472" marT="43736" marB="43736"/>
                </a:tc>
                <a:extLst>
                  <a:ext uri="{0D108BD9-81ED-4DB2-BD59-A6C34878D82A}">
                    <a16:rowId xmlns:a16="http://schemas.microsoft.com/office/drawing/2014/main" val="381530214"/>
                  </a:ext>
                </a:extLst>
              </a:tr>
              <a:tr h="1434535">
                <a:tc>
                  <a:txBody>
                    <a:bodyPr/>
                    <a:lstStyle/>
                    <a:p>
                      <a:r>
                        <a:rPr lang="en-US" sz="2000" dirty="0">
                          <a:latin typeface="Gill Sans MT" panose="020B0502020104020203" pitchFamily="34" charset="77"/>
                        </a:rPr>
                        <a:t>Malaria</a:t>
                      </a:r>
                    </a:p>
                  </a:txBody>
                  <a:tcPr marL="87472" marR="87472" marT="43736" marB="43736"/>
                </a:tc>
                <a:tc>
                  <a:txBody>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800" dirty="0">
                          <a:latin typeface="Gill Sans MT" panose="020B0502020104020203" pitchFamily="34" charset="77"/>
                        </a:rPr>
                        <a:t>Ensure that all children under 5 years sleep under a treated mosquito net.</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800" dirty="0">
                          <a:latin typeface="Gill Sans MT" panose="020B0502020104020203" pitchFamily="34" charset="77"/>
                        </a:rPr>
                        <a:t>Ensure that children are tested for malaria as soon as they have signs and symptoms.</a:t>
                      </a:r>
                    </a:p>
                    <a:p>
                      <a:pPr marL="285750" indent="-285750" algn="l" defTabSz="914400" rtl="0" eaLnBrk="1" fontAlgn="base" latinLnBrk="0" hangingPunct="1">
                        <a:buFont typeface="Arial" panose="020B0604020202020204" pitchFamily="34" charset="0"/>
                        <a:buChar char="•"/>
                      </a:pPr>
                      <a:r>
                        <a:rPr lang="en-US" sz="1800" b="0" u="none" strike="noStrike" kern="1200" dirty="0">
                          <a:solidFill>
                            <a:schemeClr val="dk1"/>
                          </a:solidFill>
                          <a:effectLst/>
                          <a:latin typeface="Gill Sans MT" panose="020B0502020104020203" pitchFamily="34" charset="77"/>
                        </a:rPr>
                        <a:t>Ensure that children complete malaria treatment even if they feel better.</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800" b="0" u="none" strike="noStrike" kern="1200" dirty="0">
                          <a:solidFill>
                            <a:schemeClr val="dk1"/>
                          </a:solidFill>
                          <a:effectLst/>
                          <a:latin typeface="Gill Sans MT" panose="020B0502020104020203" pitchFamily="34" charset="77"/>
                        </a:rPr>
                        <a:t>Repair your mosquito net as soon as it gets a tear.</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800" b="0" u="none" strike="noStrike" kern="1200" dirty="0">
                          <a:solidFill>
                            <a:schemeClr val="dk1"/>
                          </a:solidFill>
                          <a:effectLst/>
                          <a:latin typeface="Gill Sans MT" panose="020B0502020104020203" pitchFamily="34" charset="77"/>
                        </a:rPr>
                        <a:t>Spread the new mosquito net under a shade for 8 hours before use.</a:t>
                      </a:r>
                    </a:p>
                  </a:txBody>
                  <a:tcPr marL="87472" marR="87472" marT="43736" marB="43736"/>
                </a:tc>
                <a:extLst>
                  <a:ext uri="{0D108BD9-81ED-4DB2-BD59-A6C34878D82A}">
                    <a16:rowId xmlns:a16="http://schemas.microsoft.com/office/drawing/2014/main" val="2039846865"/>
                  </a:ext>
                </a:extLst>
              </a:tr>
              <a:tr h="384875">
                <a:tc gridSpan="2">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800" b="1" dirty="0">
                          <a:latin typeface="Gill Sans MT" panose="020B0502020104020203" pitchFamily="34" charset="77"/>
                        </a:rPr>
                        <a:t>Key Messages for Men</a:t>
                      </a:r>
                    </a:p>
                  </a:txBody>
                  <a:tcPr marL="87472" marR="87472" marT="43736" marB="43736"/>
                </a:tc>
                <a:tc hMerge="1">
                  <a:txBody>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Gill Sans MT" panose="020B0502020104020203" pitchFamily="34" charset="77"/>
                        </a:rPr>
                        <a:t>Men</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US" sz="1600" b="0" i="0" u="none" strike="noStrike" kern="1200" dirty="0">
                        <a:solidFill>
                          <a:schemeClr val="dk1"/>
                        </a:solidFill>
                        <a:effectLst/>
                        <a:latin typeface="Gill Sans MT" panose="020B0502020104020203" pitchFamily="34" charset="77"/>
                        <a:ea typeface="+mn-ea"/>
                        <a:cs typeface="+mn-cs"/>
                      </a:endParaRPr>
                    </a:p>
                  </a:txBody>
                  <a:tcPr/>
                </a:tc>
                <a:extLst>
                  <a:ext uri="{0D108BD9-81ED-4DB2-BD59-A6C34878D82A}">
                    <a16:rowId xmlns:a16="http://schemas.microsoft.com/office/drawing/2014/main" val="4276009145"/>
                  </a:ext>
                </a:extLst>
              </a:tr>
              <a:tr h="1959364">
                <a:tc>
                  <a:txBody>
                    <a:bodyPr/>
                    <a:lstStyle/>
                    <a:p>
                      <a:endParaRPr lang="en-US" sz="2000">
                        <a:latin typeface="Gill Sans MT" panose="020B0502020104020203" pitchFamily="34" charset="77"/>
                      </a:endParaRPr>
                    </a:p>
                  </a:txBody>
                  <a:tcPr marL="87472" marR="87472" marT="43736" marB="43736"/>
                </a:tc>
                <a:tc>
                  <a:txBody>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800" b="0" u="none" strike="noStrike" kern="1200" dirty="0">
                          <a:solidFill>
                            <a:schemeClr val="dk1"/>
                          </a:solidFill>
                          <a:effectLst/>
                          <a:latin typeface="Gill Sans MT" panose="020B0502020104020203" pitchFamily="34" charset="77"/>
                        </a:rPr>
                        <a:t>Help to reduce your partner’s workload to allow enough time for child and selfcare.</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800" b="0" u="none" strike="noStrike" kern="1200" dirty="0">
                          <a:solidFill>
                            <a:schemeClr val="dk1"/>
                          </a:solidFill>
                          <a:effectLst/>
                          <a:latin typeface="Gill Sans MT" panose="020B0502020104020203" pitchFamily="34" charset="77"/>
                        </a:rPr>
                        <a:t>Provide a variety of food for mother and child.</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800" b="0" u="none" strike="noStrike" kern="1200" dirty="0">
                          <a:solidFill>
                            <a:schemeClr val="dk1"/>
                          </a:solidFill>
                          <a:effectLst/>
                          <a:latin typeface="Gill Sans MT" panose="020B0502020104020203" pitchFamily="34" charset="77"/>
                        </a:rPr>
                        <a:t>Support your partners and child/children to sleep under treated mosquito nets.</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800" dirty="0">
                          <a:latin typeface="Gill Sans MT" panose="020B0502020104020203" pitchFamily="34" charset="77"/>
                        </a:rPr>
                        <a:t>Support your partner to use the most suitable FP method available within the first 6 weeks after birth.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dk1"/>
                          </a:solidFill>
                          <a:latin typeface="Gill Sans MT" panose="020B0502020104020203" pitchFamily="34" charset="77"/>
                        </a:rPr>
                        <a:t>Support your partner to return to the health facility and complete all immunization appointments.</a:t>
                      </a:r>
                    </a:p>
                  </a:txBody>
                  <a:tcPr marL="87472" marR="87472" marT="43736" marB="43736"/>
                </a:tc>
                <a:extLst>
                  <a:ext uri="{0D108BD9-81ED-4DB2-BD59-A6C34878D82A}">
                    <a16:rowId xmlns:a16="http://schemas.microsoft.com/office/drawing/2014/main" val="3600072548"/>
                  </a:ext>
                </a:extLst>
              </a:tr>
            </a:tbl>
          </a:graphicData>
        </a:graphic>
      </p:graphicFrame>
    </p:spTree>
    <p:extLst>
      <p:ext uri="{BB962C8B-B14F-4D97-AF65-F5344CB8AC3E}">
        <p14:creationId xmlns:p14="http://schemas.microsoft.com/office/powerpoint/2010/main" val="35668440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95736D1-9AC8-A54C-B8F7-58D00B0EB124}"/>
              </a:ext>
            </a:extLst>
          </p:cNvPr>
          <p:cNvSpPr>
            <a:spLocks noGrp="1"/>
          </p:cNvSpPr>
          <p:nvPr>
            <p:ph type="title"/>
          </p:nvPr>
        </p:nvSpPr>
        <p:spPr>
          <a:xfrm>
            <a:off x="1371597" y="348865"/>
            <a:ext cx="10044023" cy="877729"/>
          </a:xfrm>
        </p:spPr>
        <p:txBody>
          <a:bodyPr anchor="ctr">
            <a:normAutofit/>
          </a:bodyPr>
          <a:lstStyle/>
          <a:p>
            <a:r>
              <a:rPr lang="en-US" sz="2800">
                <a:solidFill>
                  <a:srgbClr val="FFFFFF"/>
                </a:solidFill>
                <a:latin typeface="Gill Sans MT" panose="020B0502020104020203" pitchFamily="34" charset="77"/>
              </a:rPr>
              <a:t>Key Messages for Inclusion – Life Stage Four (Adolescents - Not yet Pregnant)</a:t>
            </a:r>
            <a:endParaRPr lang="en-US" sz="2800">
              <a:solidFill>
                <a:srgbClr val="FFFFFF"/>
              </a:solidFill>
            </a:endParaRPr>
          </a:p>
        </p:txBody>
      </p:sp>
      <p:graphicFrame>
        <p:nvGraphicFramePr>
          <p:cNvPr id="4" name="Table 4">
            <a:extLst>
              <a:ext uri="{FF2B5EF4-FFF2-40B4-BE49-F238E27FC236}">
                <a16:creationId xmlns:a16="http://schemas.microsoft.com/office/drawing/2014/main" id="{0F92C972-9096-AA4A-9E92-10ADD52A4CED}"/>
              </a:ext>
            </a:extLst>
          </p:cNvPr>
          <p:cNvGraphicFramePr>
            <a:graphicFrameLocks noGrp="1"/>
          </p:cNvGraphicFramePr>
          <p:nvPr>
            <p:ph idx="1"/>
            <p:extLst>
              <p:ext uri="{D42A27DB-BD31-4B8C-83A1-F6EECF244321}">
                <p14:modId xmlns:p14="http://schemas.microsoft.com/office/powerpoint/2010/main" val="1526651327"/>
              </p:ext>
            </p:extLst>
          </p:nvPr>
        </p:nvGraphicFramePr>
        <p:xfrm>
          <a:off x="947854" y="1924820"/>
          <a:ext cx="10370634" cy="4499532"/>
        </p:xfrm>
        <a:graphic>
          <a:graphicData uri="http://schemas.openxmlformats.org/drawingml/2006/table">
            <a:tbl>
              <a:tblPr firstRow="1" bandRow="1">
                <a:tableStyleId>{93296810-A885-4BE3-A3E7-6D5BEEA58F35}</a:tableStyleId>
              </a:tblPr>
              <a:tblGrid>
                <a:gridCol w="1972976">
                  <a:extLst>
                    <a:ext uri="{9D8B030D-6E8A-4147-A177-3AD203B41FA5}">
                      <a16:colId xmlns:a16="http://schemas.microsoft.com/office/drawing/2014/main" val="1751969622"/>
                    </a:ext>
                  </a:extLst>
                </a:gridCol>
                <a:gridCol w="8397658">
                  <a:extLst>
                    <a:ext uri="{9D8B030D-6E8A-4147-A177-3AD203B41FA5}">
                      <a16:colId xmlns:a16="http://schemas.microsoft.com/office/drawing/2014/main" val="1831194517"/>
                    </a:ext>
                  </a:extLst>
                </a:gridCol>
              </a:tblGrid>
              <a:tr h="351324">
                <a:tc>
                  <a:txBody>
                    <a:bodyPr/>
                    <a:lstStyle/>
                    <a:p>
                      <a:r>
                        <a:rPr lang="en-US" sz="1800" dirty="0">
                          <a:latin typeface="Gill Sans MT" panose="020B0502020104020203" pitchFamily="34" charset="77"/>
                        </a:rPr>
                        <a:t>Audience</a:t>
                      </a:r>
                    </a:p>
                  </a:txBody>
                  <a:tcPr marL="76932" marR="76932" marT="38466" marB="38466"/>
                </a:tc>
                <a:tc>
                  <a:txBody>
                    <a:bodyPr/>
                    <a:lstStyle/>
                    <a:p>
                      <a:r>
                        <a:rPr lang="en-US" sz="1800">
                          <a:latin typeface="Gill Sans MT" panose="020B0502020104020203" pitchFamily="34" charset="77"/>
                        </a:rPr>
                        <a:t>Key SRH Messages – Delaying first pregnancy</a:t>
                      </a:r>
                    </a:p>
                  </a:txBody>
                  <a:tcPr marL="76932" marR="76932" marT="38466" marB="38466"/>
                </a:tc>
                <a:extLst>
                  <a:ext uri="{0D108BD9-81ED-4DB2-BD59-A6C34878D82A}">
                    <a16:rowId xmlns:a16="http://schemas.microsoft.com/office/drawing/2014/main" val="381530214"/>
                  </a:ext>
                </a:extLst>
              </a:tr>
              <a:tr h="1813036">
                <a:tc>
                  <a:txBody>
                    <a:bodyPr/>
                    <a:lstStyle/>
                    <a:p>
                      <a:r>
                        <a:rPr lang="en-US" sz="1800" dirty="0">
                          <a:latin typeface="Gill Sans MT" panose="020B0502020104020203" pitchFamily="34" charset="77"/>
                        </a:rPr>
                        <a:t>Adolescent girls – no child</a:t>
                      </a:r>
                    </a:p>
                  </a:txBody>
                  <a:tcPr marL="76932" marR="76932" marT="38466" marB="38466"/>
                </a:tc>
                <a:tc>
                  <a:txBody>
                    <a:bodyPr/>
                    <a:lstStyle/>
                    <a:p>
                      <a:pPr marL="285750" lvl="0" indent="-285750" fontAlgn="base">
                        <a:buFont typeface="Arial" panose="020B0604020202020204" pitchFamily="34" charset="0"/>
                        <a:buChar char="•"/>
                      </a:pPr>
                      <a:r>
                        <a:rPr lang="en-US" sz="1800" dirty="0">
                          <a:latin typeface="Gill Sans MT" panose="020B0502020104020203" pitchFamily="34" charset="77"/>
                        </a:rPr>
                        <a:t>Seek correct information on how your body grows.   </a:t>
                      </a:r>
                    </a:p>
                    <a:p>
                      <a:pPr marL="285750" lvl="0" indent="-285750" fontAlgn="base">
                        <a:buFont typeface="Arial" panose="020B0604020202020204" pitchFamily="34" charset="0"/>
                        <a:buChar char="•"/>
                      </a:pPr>
                      <a:r>
                        <a:rPr lang="en-US" sz="1800" dirty="0">
                          <a:latin typeface="Gill Sans MT" panose="020B0502020104020203" pitchFamily="34" charset="77"/>
                        </a:rPr>
                        <a:t>Learn how to make good decisions and negotiate what you want to happen to you and your body (Life skills). </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800" dirty="0">
                          <a:latin typeface="Gill Sans MT" panose="020B0502020104020203" pitchFamily="34" charset="77"/>
                        </a:rPr>
                        <a:t>Delay sexual debut and know the benefits. </a:t>
                      </a:r>
                    </a:p>
                    <a:p>
                      <a:pPr marL="285750" lvl="0" indent="-285750" fontAlgn="base">
                        <a:buFont typeface="Arial" panose="020B0604020202020204" pitchFamily="34" charset="0"/>
                        <a:buChar char="•"/>
                      </a:pPr>
                      <a:r>
                        <a:rPr lang="en-US" sz="1800" dirty="0">
                          <a:latin typeface="Gill Sans MT" panose="020B0502020104020203" pitchFamily="34" charset="77"/>
                        </a:rPr>
                        <a:t>Seek correct information about preventing unplanned pregnancy.  </a:t>
                      </a:r>
                    </a:p>
                    <a:p>
                      <a:pPr marL="285750" lvl="0" indent="-285750" fontAlgn="base">
                        <a:buFont typeface="Arial" panose="020B0604020202020204" pitchFamily="34" charset="0"/>
                        <a:buChar char="•"/>
                      </a:pPr>
                      <a:r>
                        <a:rPr lang="en-US" sz="1800" dirty="0">
                          <a:latin typeface="Gill Sans MT" panose="020B0502020104020203" pitchFamily="34" charset="77"/>
                        </a:rPr>
                        <a:t>Use a suitable FP method if sexually active.</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800" dirty="0">
                          <a:latin typeface="Gill Sans MT" panose="020B0502020104020203" pitchFamily="34" charset="77"/>
                        </a:rPr>
                        <a:t>Use condoms if sexually active to prevent HIV and other STIs.</a:t>
                      </a:r>
                    </a:p>
                  </a:txBody>
                  <a:tcPr marL="76932" marR="76932" marT="38466" marB="38466"/>
                </a:tc>
                <a:extLst>
                  <a:ext uri="{0D108BD9-81ED-4DB2-BD59-A6C34878D82A}">
                    <a16:rowId xmlns:a16="http://schemas.microsoft.com/office/drawing/2014/main" val="1128337685"/>
                  </a:ext>
                </a:extLst>
              </a:tr>
              <a:tr h="594943">
                <a:tc>
                  <a:txBody>
                    <a:bodyPr/>
                    <a:lstStyle/>
                    <a:p>
                      <a:r>
                        <a:rPr lang="en-US" sz="1800">
                          <a:latin typeface="Gill Sans MT" panose="020B0502020104020203" pitchFamily="34" charset="77"/>
                        </a:rPr>
                        <a:t>Parents and caregivers</a:t>
                      </a:r>
                    </a:p>
                  </a:txBody>
                  <a:tcPr marL="76932" marR="76932" marT="38466" marB="38466"/>
                </a:tc>
                <a:tc>
                  <a:txBody>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800">
                          <a:latin typeface="Gill Sans MT" panose="020B0502020104020203" pitchFamily="34" charset="77"/>
                        </a:rPr>
                        <a:t>Encourage open dialogue on SRH and body changes.</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800">
                          <a:latin typeface="Gill Sans MT" panose="020B0502020104020203" pitchFamily="34" charset="77"/>
                        </a:rPr>
                        <a:t>Support adolescents to make informed SRH choices.</a:t>
                      </a:r>
                    </a:p>
                  </a:txBody>
                  <a:tcPr marL="76932" marR="76932" marT="38466" marB="38466"/>
                </a:tc>
                <a:extLst>
                  <a:ext uri="{0D108BD9-81ED-4DB2-BD59-A6C34878D82A}">
                    <a16:rowId xmlns:a16="http://schemas.microsoft.com/office/drawing/2014/main" val="159089572"/>
                  </a:ext>
                </a:extLst>
              </a:tr>
              <a:tr h="838561">
                <a:tc>
                  <a:txBody>
                    <a:bodyPr/>
                    <a:lstStyle/>
                    <a:p>
                      <a:r>
                        <a:rPr lang="en-US" sz="1800">
                          <a:latin typeface="Gill Sans MT" panose="020B0502020104020203" pitchFamily="34" charset="77"/>
                        </a:rPr>
                        <a:t>Health workers</a:t>
                      </a:r>
                    </a:p>
                  </a:txBody>
                  <a:tcPr marL="76932" marR="76932" marT="38466" marB="38466"/>
                </a:tc>
                <a:tc>
                  <a:txBody>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800" dirty="0">
                          <a:latin typeface="Gill Sans MT" panose="020B0502020104020203" pitchFamily="34" charset="77"/>
                        </a:rPr>
                        <a:t>Provide correct information about body changes and pregnancy prevention.</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800" dirty="0">
                          <a:latin typeface="Gill Sans MT" panose="020B0502020104020203" pitchFamily="34" charset="77"/>
                        </a:rPr>
                        <a:t>Create a friendly environment for open discussion with adolescents.</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800" dirty="0">
                          <a:latin typeface="Gill Sans MT" panose="020B0502020104020203" pitchFamily="34" charset="77"/>
                        </a:rPr>
                        <a:t>Support adolescents to make informed SRH choices.</a:t>
                      </a:r>
                    </a:p>
                  </a:txBody>
                  <a:tcPr marL="76932" marR="76932" marT="38466" marB="38466"/>
                </a:tc>
                <a:extLst>
                  <a:ext uri="{0D108BD9-81ED-4DB2-BD59-A6C34878D82A}">
                    <a16:rowId xmlns:a16="http://schemas.microsoft.com/office/drawing/2014/main" val="3284049894"/>
                  </a:ext>
                </a:extLst>
              </a:tr>
              <a:tr h="594943">
                <a:tc>
                  <a:txBody>
                    <a:bodyPr/>
                    <a:lstStyle/>
                    <a:p>
                      <a:r>
                        <a:rPr lang="en-US" sz="1800">
                          <a:latin typeface="Gill Sans MT" panose="020B0502020104020203" pitchFamily="34" charset="77"/>
                        </a:rPr>
                        <a:t>Gatekeepers</a:t>
                      </a:r>
                    </a:p>
                  </a:txBody>
                  <a:tcPr marL="76932" marR="76932" marT="38466" marB="38466"/>
                </a:tc>
                <a:tc>
                  <a:txBody>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800" dirty="0">
                          <a:latin typeface="Gill Sans MT" panose="020B0502020104020203" pitchFamily="34" charset="77"/>
                        </a:rPr>
                        <a:t>Encourage open dialogue between parents/caregivers and adolescents.</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800" dirty="0">
                          <a:latin typeface="Gill Sans MT" panose="020B0502020104020203" pitchFamily="34" charset="77"/>
                        </a:rPr>
                        <a:t>Organize cultural/religious platforms to discuss SRH issues.</a:t>
                      </a:r>
                    </a:p>
                  </a:txBody>
                  <a:tcPr marL="76932" marR="76932" marT="38466" marB="38466"/>
                </a:tc>
                <a:extLst>
                  <a:ext uri="{0D108BD9-81ED-4DB2-BD59-A6C34878D82A}">
                    <a16:rowId xmlns:a16="http://schemas.microsoft.com/office/drawing/2014/main" val="3913320577"/>
                  </a:ext>
                </a:extLst>
              </a:tr>
            </a:tbl>
          </a:graphicData>
        </a:graphic>
      </p:graphicFrame>
    </p:spTree>
    <p:extLst>
      <p:ext uri="{BB962C8B-B14F-4D97-AF65-F5344CB8AC3E}">
        <p14:creationId xmlns:p14="http://schemas.microsoft.com/office/powerpoint/2010/main" val="13471864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5736D1-9AC8-A54C-B8F7-58D00B0EB124}"/>
              </a:ext>
            </a:extLst>
          </p:cNvPr>
          <p:cNvSpPr>
            <a:spLocks noGrp="1"/>
          </p:cNvSpPr>
          <p:nvPr>
            <p:ph type="title"/>
          </p:nvPr>
        </p:nvSpPr>
        <p:spPr>
          <a:xfrm>
            <a:off x="699713" y="248038"/>
            <a:ext cx="10228482" cy="1159200"/>
          </a:xfrm>
        </p:spPr>
        <p:txBody>
          <a:bodyPr vert="horz" lIns="91440" tIns="45720" rIns="91440" bIns="45720" rtlCol="0" anchor="ctr">
            <a:normAutofit/>
          </a:bodyPr>
          <a:lstStyle/>
          <a:p>
            <a:r>
              <a:rPr lang="en-US" sz="3600" kern="1200" dirty="0">
                <a:solidFill>
                  <a:srgbClr val="FFFFFF"/>
                </a:solidFill>
                <a:latin typeface="Gill Sans MT" panose="020B0502020104020203" pitchFamily="34" charset="77"/>
              </a:rPr>
              <a:t>Key FH Messages for Influencing Audiences</a:t>
            </a:r>
          </a:p>
        </p:txBody>
      </p:sp>
      <p:graphicFrame>
        <p:nvGraphicFramePr>
          <p:cNvPr id="5" name="Table 4">
            <a:extLst>
              <a:ext uri="{FF2B5EF4-FFF2-40B4-BE49-F238E27FC236}">
                <a16:creationId xmlns:a16="http://schemas.microsoft.com/office/drawing/2014/main" id="{B1DB4C31-9EF3-EF4B-9DE8-41C1038E1FC2}"/>
              </a:ext>
            </a:extLst>
          </p:cNvPr>
          <p:cNvGraphicFramePr>
            <a:graphicFrameLocks/>
          </p:cNvGraphicFramePr>
          <p:nvPr>
            <p:extLst>
              <p:ext uri="{D42A27DB-BD31-4B8C-83A1-F6EECF244321}">
                <p14:modId xmlns:p14="http://schemas.microsoft.com/office/powerpoint/2010/main" val="2541960827"/>
              </p:ext>
            </p:extLst>
          </p:nvPr>
        </p:nvGraphicFramePr>
        <p:xfrm>
          <a:off x="981308" y="1878104"/>
          <a:ext cx="10593658" cy="4635853"/>
        </p:xfrm>
        <a:graphic>
          <a:graphicData uri="http://schemas.openxmlformats.org/drawingml/2006/table">
            <a:tbl>
              <a:tblPr firstRow="1" bandRow="1">
                <a:tableStyleId>{93296810-A885-4BE3-A3E7-6D5BEEA58F35}</a:tableStyleId>
              </a:tblPr>
              <a:tblGrid>
                <a:gridCol w="2339615">
                  <a:extLst>
                    <a:ext uri="{9D8B030D-6E8A-4147-A177-3AD203B41FA5}">
                      <a16:colId xmlns:a16="http://schemas.microsoft.com/office/drawing/2014/main" val="1751969622"/>
                    </a:ext>
                  </a:extLst>
                </a:gridCol>
                <a:gridCol w="8254043">
                  <a:extLst>
                    <a:ext uri="{9D8B030D-6E8A-4147-A177-3AD203B41FA5}">
                      <a16:colId xmlns:a16="http://schemas.microsoft.com/office/drawing/2014/main" val="1831194517"/>
                    </a:ext>
                  </a:extLst>
                </a:gridCol>
              </a:tblGrid>
              <a:tr h="366285">
                <a:tc>
                  <a:txBody>
                    <a:bodyPr/>
                    <a:lstStyle/>
                    <a:p>
                      <a:r>
                        <a:rPr lang="en-US" sz="1800" dirty="0">
                          <a:latin typeface="Gill Sans MT" panose="020B0502020104020203" pitchFamily="34" charset="77"/>
                        </a:rPr>
                        <a:t>Audience</a:t>
                      </a:r>
                    </a:p>
                  </a:txBody>
                  <a:tcPr marL="77384" marR="77384" marT="38692" marB="38692"/>
                </a:tc>
                <a:tc>
                  <a:txBody>
                    <a:bodyPr/>
                    <a:lstStyle/>
                    <a:p>
                      <a:r>
                        <a:rPr lang="en-US" sz="1800">
                          <a:latin typeface="Gill Sans MT" panose="020B0502020104020203" pitchFamily="34" charset="77"/>
                        </a:rPr>
                        <a:t>Key Messages</a:t>
                      </a:r>
                    </a:p>
                  </a:txBody>
                  <a:tcPr marL="77384" marR="77384" marT="38692" marB="38692"/>
                </a:tc>
                <a:extLst>
                  <a:ext uri="{0D108BD9-81ED-4DB2-BD59-A6C34878D82A}">
                    <a16:rowId xmlns:a16="http://schemas.microsoft.com/office/drawing/2014/main" val="381530214"/>
                  </a:ext>
                </a:extLst>
              </a:tr>
              <a:tr h="3203698">
                <a:tc>
                  <a:txBody>
                    <a:bodyPr/>
                    <a:lstStyle/>
                    <a:p>
                      <a:r>
                        <a:rPr lang="en-US" sz="1800">
                          <a:latin typeface="Gill Sans MT" panose="020B0502020104020203" pitchFamily="34" charset="77"/>
                        </a:rPr>
                        <a:t>Health workers</a:t>
                      </a:r>
                    </a:p>
                  </a:txBody>
                  <a:tcPr marL="77384" marR="77384" marT="38692" marB="38692"/>
                </a:tc>
                <a:tc>
                  <a:txBody>
                    <a:bodyPr/>
                    <a:lstStyle/>
                    <a:p>
                      <a:pPr marL="285750" indent="-285750">
                        <a:buFont typeface="Arial" panose="020B0604020202020204" pitchFamily="34" charset="0"/>
                        <a:buChar char="•"/>
                      </a:pPr>
                      <a:r>
                        <a:rPr lang="en-US" sz="1800" dirty="0">
                          <a:latin typeface="Gill Sans MT" panose="020B0502020104020203" pitchFamily="34" charset="77"/>
                        </a:rPr>
                        <a:t>Discuss the benefits of full ANC attendance.</a:t>
                      </a:r>
                    </a:p>
                    <a:p>
                      <a:pPr marL="285750" indent="-285750">
                        <a:buFont typeface="Arial" panose="020B0604020202020204" pitchFamily="34" charset="0"/>
                        <a:buChar char="•"/>
                      </a:pPr>
                      <a:r>
                        <a:rPr lang="en-US" sz="1800" dirty="0">
                          <a:latin typeface="Gill Sans MT" panose="020B0502020104020203" pitchFamily="34" charset="77"/>
                        </a:rPr>
                        <a:t>Talk about HIV testing and its benefits.</a:t>
                      </a:r>
                    </a:p>
                    <a:p>
                      <a:pPr marL="285750" indent="-285750">
                        <a:buFont typeface="Arial" panose="020B0604020202020204" pitchFamily="34" charset="0"/>
                        <a:buChar char="•"/>
                      </a:pPr>
                      <a:r>
                        <a:rPr lang="en-US" sz="1800" dirty="0">
                          <a:latin typeface="Gill Sans MT" panose="020B0502020104020203" pitchFamily="34" charset="77"/>
                        </a:rPr>
                        <a:t>Give iron and folic acid supplements and discuss their benefits.</a:t>
                      </a:r>
                    </a:p>
                    <a:p>
                      <a:pPr marL="285750" indent="-285750">
                        <a:buFont typeface="Arial" panose="020B0604020202020204" pitchFamily="34" charset="0"/>
                        <a:buChar char="•"/>
                      </a:pPr>
                      <a:r>
                        <a:rPr lang="en-US" sz="1800" dirty="0">
                          <a:latin typeface="Gill Sans MT" panose="020B0502020104020203" pitchFamily="34" charset="77"/>
                        </a:rPr>
                        <a:t>Discuss good nutrition and the benefits.</a:t>
                      </a:r>
                    </a:p>
                    <a:p>
                      <a:pPr marL="285750" indent="-285750">
                        <a:buFont typeface="Arial" panose="020B0604020202020204" pitchFamily="34" charset="0"/>
                        <a:buChar char="•"/>
                      </a:pPr>
                      <a:r>
                        <a:rPr lang="en-US" sz="1800" dirty="0">
                          <a:latin typeface="Gill Sans MT" panose="020B0502020104020203" pitchFamily="34" charset="77"/>
                        </a:rPr>
                        <a:t>Discuss the benefits of taking IPTp during pregnancy.</a:t>
                      </a:r>
                    </a:p>
                    <a:p>
                      <a:pPr marL="285750" indent="-285750">
                        <a:buFont typeface="Arial" panose="020B0604020202020204" pitchFamily="34" charset="0"/>
                        <a:buChar char="•"/>
                      </a:pPr>
                      <a:r>
                        <a:rPr lang="en-US" sz="1800" dirty="0">
                          <a:latin typeface="Gill Sans MT" panose="020B0502020104020203" pitchFamily="34" charset="77"/>
                        </a:rPr>
                        <a:t>Initiate discussion about PPFP during ANC and side effects.</a:t>
                      </a:r>
                    </a:p>
                    <a:p>
                      <a:pPr marL="285750" indent="-285750" rtl="0" fontAlgn="base">
                        <a:buFont typeface="Arial" panose="020B0604020202020204" pitchFamily="34" charset="0"/>
                        <a:buChar char="•"/>
                      </a:pPr>
                      <a:r>
                        <a:rPr lang="en-US" sz="1800" b="0" u="none" strike="noStrike" kern="1200" dirty="0">
                          <a:solidFill>
                            <a:schemeClr val="dk1"/>
                          </a:solidFill>
                          <a:effectLst/>
                          <a:latin typeface="Gill Sans MT" panose="020B0502020104020203" pitchFamily="34" charset="77"/>
                        </a:rPr>
                        <a:t>Support mothers to initiate breastfeeding within the  first hour of birth.</a:t>
                      </a:r>
                    </a:p>
                    <a:p>
                      <a:pPr marL="285750" indent="-285750" rtl="0" fontAlgn="base">
                        <a:buFont typeface="Arial" panose="020B0604020202020204" pitchFamily="34" charset="0"/>
                        <a:buChar char="•"/>
                      </a:pPr>
                      <a:r>
                        <a:rPr lang="en-US" sz="1800" b="0" u="none" strike="noStrike" kern="1200" dirty="0">
                          <a:solidFill>
                            <a:schemeClr val="dk1"/>
                          </a:solidFill>
                          <a:effectLst/>
                          <a:latin typeface="Gill Sans MT" panose="020B0502020104020203" pitchFamily="34" charset="77"/>
                        </a:rPr>
                        <a:t>Encourage mothers to return to the health facility for check up, full immunization and growth monitoring.</a:t>
                      </a:r>
                    </a:p>
                    <a:p>
                      <a:pPr marL="285750" indent="-285750" rtl="0" fontAlgn="base">
                        <a:buFont typeface="Arial" panose="020B0604020202020204" pitchFamily="34" charset="0"/>
                        <a:buChar char="•"/>
                      </a:pPr>
                      <a:r>
                        <a:rPr lang="en-US" sz="1800" b="0" u="none" strike="noStrike" kern="1200" dirty="0">
                          <a:solidFill>
                            <a:schemeClr val="dk1"/>
                          </a:solidFill>
                          <a:effectLst/>
                          <a:latin typeface="Gill Sans MT" panose="020B0502020104020203" pitchFamily="34" charset="77"/>
                        </a:rPr>
                        <a:t>Create a conducive and non-judgmental environment for pregnant adolescents (10-14 years).</a:t>
                      </a:r>
                    </a:p>
                    <a:p>
                      <a:pPr marL="285750" indent="-285750" rtl="0" fontAlgn="base">
                        <a:buFont typeface="Arial" panose="020B0604020202020204" pitchFamily="34" charset="0"/>
                        <a:buChar char="•"/>
                      </a:pPr>
                      <a:r>
                        <a:rPr lang="en-US" sz="1800" b="0" u="none" strike="noStrike" kern="1200" dirty="0">
                          <a:solidFill>
                            <a:schemeClr val="dk1"/>
                          </a:solidFill>
                          <a:effectLst/>
                          <a:latin typeface="Gill Sans MT" panose="020B0502020104020203" pitchFamily="34" charset="77"/>
                        </a:rPr>
                        <a:t>Provide counselling to overcome stigma for pregnant adolescents (10-14 years).</a:t>
                      </a:r>
                    </a:p>
                  </a:txBody>
                  <a:tcPr marL="77384" marR="77384" marT="38692" marB="38692"/>
                </a:tc>
                <a:extLst>
                  <a:ext uri="{0D108BD9-81ED-4DB2-BD59-A6C34878D82A}">
                    <a16:rowId xmlns:a16="http://schemas.microsoft.com/office/drawing/2014/main" val="764961763"/>
                  </a:ext>
                </a:extLst>
              </a:tr>
              <a:tr h="882178">
                <a:tc>
                  <a:txBody>
                    <a:bodyPr/>
                    <a:lstStyle/>
                    <a:p>
                      <a:r>
                        <a:rPr lang="en-US" sz="1800">
                          <a:latin typeface="Gill Sans MT" panose="020B0502020104020203" pitchFamily="34" charset="77"/>
                        </a:rPr>
                        <a:t>Older women</a:t>
                      </a:r>
                    </a:p>
                  </a:txBody>
                  <a:tcPr marL="77384" marR="77384" marT="38692" marB="38692"/>
                </a:tc>
                <a:tc>
                  <a:txBody>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800" b="0" u="none" strike="noStrike" kern="1200" dirty="0">
                          <a:solidFill>
                            <a:schemeClr val="dk1"/>
                          </a:solidFill>
                          <a:effectLst/>
                          <a:latin typeface="Gill Sans MT" panose="020B0502020104020203" pitchFamily="34" charset="77"/>
                        </a:rPr>
                        <a:t>Communicate correct information about early and complete ANC attendance. </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800" b="0" u="none" strike="noStrike" kern="1200" dirty="0">
                          <a:solidFill>
                            <a:schemeClr val="dk1"/>
                          </a:solidFill>
                          <a:effectLst/>
                          <a:latin typeface="Gill Sans MT" panose="020B0502020104020203" pitchFamily="34" charset="77"/>
                        </a:rPr>
                        <a:t>Encourage pregnant women to deliver from a health facility.</a:t>
                      </a:r>
                    </a:p>
                    <a:p>
                      <a:pPr marL="285750" indent="-285750" rtl="0" fontAlgn="base">
                        <a:buFont typeface="Arial" panose="020B0604020202020204" pitchFamily="34" charset="0"/>
                        <a:buChar char="•"/>
                      </a:pPr>
                      <a:r>
                        <a:rPr lang="en-US" sz="1800" b="0" u="none" strike="noStrike" kern="1200" dirty="0">
                          <a:solidFill>
                            <a:schemeClr val="dk1"/>
                          </a:solidFill>
                          <a:effectLst/>
                          <a:latin typeface="Gill Sans MT" panose="020B0502020104020203" pitchFamily="34" charset="77"/>
                        </a:rPr>
                        <a:t>Know and communicate the limitations of giving birth under a TBA.</a:t>
                      </a:r>
                      <a:endParaRPr lang="en-US" sz="1800" b="0" i="0" u="none" strike="noStrike" kern="1200" dirty="0">
                        <a:solidFill>
                          <a:schemeClr val="dk1"/>
                        </a:solidFill>
                        <a:effectLst/>
                        <a:latin typeface="Gill Sans MT" panose="020B0502020104020203" pitchFamily="34" charset="77"/>
                        <a:ea typeface="+mn-ea"/>
                        <a:cs typeface="+mn-cs"/>
                      </a:endParaRPr>
                    </a:p>
                  </a:txBody>
                  <a:tcPr marL="77384" marR="77384" marT="38692" marB="38692"/>
                </a:tc>
                <a:extLst>
                  <a:ext uri="{0D108BD9-81ED-4DB2-BD59-A6C34878D82A}">
                    <a16:rowId xmlns:a16="http://schemas.microsoft.com/office/drawing/2014/main" val="1788979531"/>
                  </a:ext>
                </a:extLst>
              </a:tr>
            </a:tbl>
          </a:graphicData>
        </a:graphic>
      </p:graphicFrame>
    </p:spTree>
    <p:extLst>
      <p:ext uri="{BB962C8B-B14F-4D97-AF65-F5344CB8AC3E}">
        <p14:creationId xmlns:p14="http://schemas.microsoft.com/office/powerpoint/2010/main" val="4408746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5736D1-9AC8-A54C-B8F7-58D00B0EB124}"/>
              </a:ext>
            </a:extLst>
          </p:cNvPr>
          <p:cNvSpPr>
            <a:spLocks noGrp="1"/>
          </p:cNvSpPr>
          <p:nvPr>
            <p:ph type="title"/>
          </p:nvPr>
        </p:nvSpPr>
        <p:spPr>
          <a:xfrm>
            <a:off x="699713" y="248038"/>
            <a:ext cx="10172726" cy="1159200"/>
          </a:xfrm>
        </p:spPr>
        <p:txBody>
          <a:bodyPr vert="horz" lIns="91440" tIns="45720" rIns="91440" bIns="45720" rtlCol="0" anchor="ctr">
            <a:normAutofit/>
          </a:bodyPr>
          <a:lstStyle/>
          <a:p>
            <a:r>
              <a:rPr lang="en-US" sz="3700" kern="1200" dirty="0">
                <a:solidFill>
                  <a:srgbClr val="FFFFFF"/>
                </a:solidFill>
                <a:latin typeface="Gill Sans MT" panose="020B0502020104020203" pitchFamily="34" charset="77"/>
              </a:rPr>
              <a:t>Key FH Messages for Influencing Audiences</a:t>
            </a:r>
          </a:p>
        </p:txBody>
      </p:sp>
      <p:graphicFrame>
        <p:nvGraphicFramePr>
          <p:cNvPr id="5" name="Table 4">
            <a:extLst>
              <a:ext uri="{FF2B5EF4-FFF2-40B4-BE49-F238E27FC236}">
                <a16:creationId xmlns:a16="http://schemas.microsoft.com/office/drawing/2014/main" id="{B1DB4C31-9EF3-EF4B-9DE8-41C1038E1FC2}"/>
              </a:ext>
            </a:extLst>
          </p:cNvPr>
          <p:cNvGraphicFramePr>
            <a:graphicFrameLocks/>
          </p:cNvGraphicFramePr>
          <p:nvPr>
            <p:extLst>
              <p:ext uri="{D42A27DB-BD31-4B8C-83A1-F6EECF244321}">
                <p14:modId xmlns:p14="http://schemas.microsoft.com/office/powerpoint/2010/main" val="3419202329"/>
              </p:ext>
            </p:extLst>
          </p:nvPr>
        </p:nvGraphicFramePr>
        <p:xfrm>
          <a:off x="699713" y="1822348"/>
          <a:ext cx="11142882" cy="4452161"/>
        </p:xfrm>
        <a:graphic>
          <a:graphicData uri="http://schemas.openxmlformats.org/drawingml/2006/table">
            <a:tbl>
              <a:tblPr firstRow="1" bandRow="1">
                <a:tableStyleId>{93296810-A885-4BE3-A3E7-6D5BEEA58F35}</a:tableStyleId>
              </a:tblPr>
              <a:tblGrid>
                <a:gridCol w="2468494">
                  <a:extLst>
                    <a:ext uri="{9D8B030D-6E8A-4147-A177-3AD203B41FA5}">
                      <a16:colId xmlns:a16="http://schemas.microsoft.com/office/drawing/2014/main" val="1751969622"/>
                    </a:ext>
                  </a:extLst>
                </a:gridCol>
                <a:gridCol w="8674388">
                  <a:extLst>
                    <a:ext uri="{9D8B030D-6E8A-4147-A177-3AD203B41FA5}">
                      <a16:colId xmlns:a16="http://schemas.microsoft.com/office/drawing/2014/main" val="1831194517"/>
                    </a:ext>
                  </a:extLst>
                </a:gridCol>
              </a:tblGrid>
              <a:tr h="354883">
                <a:tc>
                  <a:txBody>
                    <a:bodyPr/>
                    <a:lstStyle/>
                    <a:p>
                      <a:r>
                        <a:rPr lang="en-US" sz="1600" dirty="0">
                          <a:latin typeface="Gill Sans MT" panose="020B0502020104020203" pitchFamily="34" charset="77"/>
                        </a:rPr>
                        <a:t>Audience</a:t>
                      </a:r>
                    </a:p>
                  </a:txBody>
                  <a:tcPr marL="80655" marR="80655" marT="40328" marB="40328"/>
                </a:tc>
                <a:tc>
                  <a:txBody>
                    <a:bodyPr/>
                    <a:lstStyle/>
                    <a:p>
                      <a:r>
                        <a:rPr lang="en-US" sz="1600">
                          <a:latin typeface="Gill Sans MT" panose="020B0502020104020203" pitchFamily="34" charset="77"/>
                        </a:rPr>
                        <a:t>Key Messages</a:t>
                      </a:r>
                    </a:p>
                  </a:txBody>
                  <a:tcPr marL="80655" marR="80655" marT="40328" marB="40328"/>
                </a:tc>
                <a:extLst>
                  <a:ext uri="{0D108BD9-81ED-4DB2-BD59-A6C34878D82A}">
                    <a16:rowId xmlns:a16="http://schemas.microsoft.com/office/drawing/2014/main" val="381530214"/>
                  </a:ext>
                </a:extLst>
              </a:tr>
              <a:tr h="2048639">
                <a:tc>
                  <a:txBody>
                    <a:bodyPr/>
                    <a:lstStyle/>
                    <a:p>
                      <a:r>
                        <a:rPr lang="en-US" sz="1600" dirty="0">
                          <a:latin typeface="Gill Sans MT" panose="020B0502020104020203" pitchFamily="34" charset="77"/>
                        </a:rPr>
                        <a:t>Gate keepers</a:t>
                      </a:r>
                    </a:p>
                  </a:txBody>
                  <a:tcPr marL="80655" marR="80655" marT="40328" marB="40328"/>
                </a:tc>
                <a:tc>
                  <a:txBody>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dk1"/>
                          </a:solidFill>
                          <a:latin typeface="Gill Sans MT" panose="020B0502020104020203" pitchFamily="34" charset="77"/>
                        </a:rPr>
                        <a:t>Discuss the benefits of early and complete ANC attendance.</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dk1"/>
                          </a:solidFill>
                          <a:latin typeface="Gill Sans MT" panose="020B0502020104020203" pitchFamily="34" charset="77"/>
                        </a:rPr>
                        <a:t>Talk about pregnancy, maternal and childcare as a joint role for women and women.</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b="0" u="none" strike="noStrike" kern="1200" dirty="0">
                          <a:solidFill>
                            <a:schemeClr val="dk1"/>
                          </a:solidFill>
                          <a:effectLst/>
                          <a:latin typeface="Gill Sans MT" panose="020B0502020104020203" pitchFamily="34" charset="77"/>
                        </a:rPr>
                        <a:t>Encourage families to practice good nutrition especially during pregnancy, breastfeeding and for children.</a:t>
                      </a:r>
                      <a:endParaRPr lang="en-US" sz="1600" kern="1200" dirty="0">
                        <a:solidFill>
                          <a:schemeClr val="dk1"/>
                        </a:solidFill>
                        <a:latin typeface="Gill Sans MT" panose="020B0502020104020203" pitchFamily="34" charset="77"/>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Gill Sans MT" panose="020B0502020104020203" pitchFamily="34" charset="77"/>
                        </a:rPr>
                        <a:t>Seek and discuss</a:t>
                      </a:r>
                      <a:r>
                        <a:rPr lang="en-US" sz="1600" baseline="0" dirty="0">
                          <a:latin typeface="Gill Sans MT" panose="020B0502020104020203" pitchFamily="34" charset="77"/>
                        </a:rPr>
                        <a:t> </a:t>
                      </a:r>
                      <a:r>
                        <a:rPr lang="en-US" sz="1600" dirty="0">
                          <a:latin typeface="Gill Sans MT" panose="020B0502020104020203" pitchFamily="34" charset="77"/>
                        </a:rPr>
                        <a:t>correct and up-to-date information about the different FP methods and possible side effects.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u="none" strike="noStrike" kern="1200" dirty="0">
                          <a:solidFill>
                            <a:schemeClr val="dk1"/>
                          </a:solidFill>
                          <a:effectLst/>
                          <a:latin typeface="Gill Sans MT" panose="020B0502020104020203" pitchFamily="34" charset="77"/>
                        </a:rPr>
                        <a:t>Encourage families to sleep under mosquito nets especially pregnant</a:t>
                      </a:r>
                      <a:r>
                        <a:rPr lang="en-US" sz="1600" b="0" u="none" strike="noStrike" kern="1200" baseline="0" dirty="0">
                          <a:solidFill>
                            <a:schemeClr val="dk1"/>
                          </a:solidFill>
                          <a:effectLst/>
                          <a:latin typeface="Gill Sans MT" panose="020B0502020104020203" pitchFamily="34" charset="77"/>
                        </a:rPr>
                        <a:t> women and children under 5.</a:t>
                      </a:r>
                    </a:p>
                  </a:txBody>
                  <a:tcPr marL="80655" marR="80655" marT="40328" marB="40328"/>
                </a:tc>
                <a:extLst>
                  <a:ext uri="{0D108BD9-81ED-4DB2-BD59-A6C34878D82A}">
                    <a16:rowId xmlns:a16="http://schemas.microsoft.com/office/drawing/2014/main" val="398091336"/>
                  </a:ext>
                </a:extLst>
              </a:tr>
              <a:tr h="20486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latin typeface="Gill Sans MT" panose="020B0502020104020203" pitchFamily="34" charset="77"/>
                        </a:rPr>
                        <a:t>In-laws, family members and peers</a:t>
                      </a:r>
                    </a:p>
                    <a:p>
                      <a:endParaRPr lang="en-US" sz="1600">
                        <a:latin typeface="Gill Sans MT" panose="020B0502020104020203" pitchFamily="34" charset="77"/>
                      </a:endParaRPr>
                    </a:p>
                  </a:txBody>
                  <a:tcPr marL="80655" marR="80655" marT="40328" marB="40328"/>
                </a:tc>
                <a:tc>
                  <a:txBody>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dk1"/>
                          </a:solidFill>
                          <a:latin typeface="Gill Sans MT" panose="020B0502020104020203" pitchFamily="34" charset="77"/>
                        </a:rPr>
                        <a:t>Encourage early and complete ANC attendance.</a:t>
                      </a:r>
                      <a:endParaRPr lang="en-US" sz="1600" b="0" u="none" strike="noStrike" kern="1200" dirty="0">
                        <a:solidFill>
                          <a:schemeClr val="dk1"/>
                        </a:solidFill>
                        <a:effectLst/>
                        <a:latin typeface="Gill Sans MT" panose="020B0502020104020203" pitchFamily="34" charset="77"/>
                      </a:endParaRPr>
                    </a:p>
                    <a:p>
                      <a:pPr marL="285750" indent="-285750" rtl="0" fontAlgn="base">
                        <a:buFont typeface="Arial" panose="020B0604020202020204" pitchFamily="34" charset="0"/>
                        <a:buChar char="•"/>
                      </a:pPr>
                      <a:r>
                        <a:rPr lang="en-US" sz="1600" b="0" u="none" strike="noStrike" kern="1200" dirty="0">
                          <a:solidFill>
                            <a:schemeClr val="dk1"/>
                          </a:solidFill>
                          <a:effectLst/>
                          <a:latin typeface="Gill Sans MT" panose="020B0502020104020203" pitchFamily="34" charset="77"/>
                        </a:rPr>
                        <a:t>Encourage mothers to breastfeed within the first hour of life and give breastmilk alone for the first 6 months.</a:t>
                      </a:r>
                    </a:p>
                    <a:p>
                      <a:pPr marL="285750" indent="-285750" rtl="0" fontAlgn="base">
                        <a:buFont typeface="Arial" panose="020B0604020202020204" pitchFamily="34" charset="0"/>
                        <a:buChar char="•"/>
                      </a:pPr>
                      <a:r>
                        <a:rPr lang="en-US" sz="1600" b="0" u="none" strike="noStrike" kern="1200" dirty="0">
                          <a:solidFill>
                            <a:schemeClr val="dk1"/>
                          </a:solidFill>
                          <a:effectLst/>
                          <a:latin typeface="Gill Sans MT" panose="020B0502020104020203" pitchFamily="34" charset="77"/>
                        </a:rPr>
                        <a:t>Support to reduce workload so that mothers can have enough time for self and childcare.</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b="0" u="none" strike="noStrike" kern="1200" dirty="0">
                          <a:solidFill>
                            <a:schemeClr val="dk1"/>
                          </a:solidFill>
                          <a:effectLst/>
                          <a:latin typeface="Gill Sans MT" panose="020B0502020104020203" pitchFamily="34" charset="77"/>
                        </a:rPr>
                        <a:t>Prioritize pregnant and breastfeeding women and children in food distribution in the household.</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b="0" u="none" strike="noStrike" kern="1200" dirty="0">
                          <a:solidFill>
                            <a:schemeClr val="dk1"/>
                          </a:solidFill>
                          <a:effectLst/>
                          <a:latin typeface="Gill Sans MT" panose="020B0502020104020203" pitchFamily="34" charset="77"/>
                          <a:ea typeface="+mn-ea"/>
                          <a:cs typeface="+mn-cs"/>
                        </a:rPr>
                        <a:t>Wash hands with soap and water before preparing or serving food, after using a toilet and after changing diapers. </a:t>
                      </a:r>
                    </a:p>
                  </a:txBody>
                  <a:tcPr marL="80655" marR="80655" marT="40328" marB="40328"/>
                </a:tc>
                <a:extLst>
                  <a:ext uri="{0D108BD9-81ED-4DB2-BD59-A6C34878D82A}">
                    <a16:rowId xmlns:a16="http://schemas.microsoft.com/office/drawing/2014/main" val="764961763"/>
                  </a:ext>
                </a:extLst>
              </a:tr>
            </a:tbl>
          </a:graphicData>
        </a:graphic>
      </p:graphicFrame>
    </p:spTree>
    <p:extLst>
      <p:ext uri="{BB962C8B-B14F-4D97-AF65-F5344CB8AC3E}">
        <p14:creationId xmlns:p14="http://schemas.microsoft.com/office/powerpoint/2010/main" val="3816249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924EA2-5D1F-DC4D-9F8B-79190F4D1917}"/>
              </a:ext>
            </a:extLst>
          </p:cNvPr>
          <p:cNvSpPr>
            <a:spLocks noGrp="1"/>
          </p:cNvSpPr>
          <p:nvPr>
            <p:ph type="title"/>
          </p:nvPr>
        </p:nvSpPr>
        <p:spPr>
          <a:xfrm>
            <a:off x="838200" y="356393"/>
            <a:ext cx="6219825" cy="649288"/>
          </a:xfrm>
        </p:spPr>
        <p:txBody>
          <a:bodyPr>
            <a:noAutofit/>
          </a:bodyPr>
          <a:lstStyle/>
          <a:p>
            <a:r>
              <a:rPr lang="en-US" sz="4300" dirty="0">
                <a:solidFill>
                  <a:srgbClr val="FF661B"/>
                </a:solidFill>
                <a:latin typeface="Gill Sans MT" panose="020B0502020104020203" pitchFamily="34" charset="77"/>
              </a:rPr>
              <a:t>Goal &amp; Objectives</a:t>
            </a:r>
          </a:p>
        </p:txBody>
      </p:sp>
      <p:sp>
        <p:nvSpPr>
          <p:cNvPr id="3" name="Content Placeholder 2">
            <a:extLst>
              <a:ext uri="{FF2B5EF4-FFF2-40B4-BE49-F238E27FC236}">
                <a16:creationId xmlns:a16="http://schemas.microsoft.com/office/drawing/2014/main" id="{032F36E7-3A94-E443-A1E3-9B8BA86B3DB6}"/>
              </a:ext>
            </a:extLst>
          </p:cNvPr>
          <p:cNvSpPr>
            <a:spLocks noGrp="1"/>
          </p:cNvSpPr>
          <p:nvPr>
            <p:ph idx="1"/>
          </p:nvPr>
        </p:nvSpPr>
        <p:spPr>
          <a:xfrm>
            <a:off x="838200" y="1346200"/>
            <a:ext cx="10515600" cy="4830763"/>
          </a:xfrm>
        </p:spPr>
        <p:txBody>
          <a:bodyPr>
            <a:normAutofit fontScale="70000" lnSpcReduction="20000"/>
          </a:bodyPr>
          <a:lstStyle/>
          <a:p>
            <a:pPr marL="0" indent="0">
              <a:buNone/>
            </a:pPr>
            <a:r>
              <a:rPr lang="en-US" b="1" dirty="0">
                <a:latin typeface="Gill Sans MT" panose="020B0502020104020203" pitchFamily="34" charset="77"/>
              </a:rPr>
              <a:t>Goal</a:t>
            </a:r>
          </a:p>
          <a:p>
            <a:pPr>
              <a:buFont typeface="Wingdings" pitchFamily="2" charset="2"/>
              <a:buChar char="v"/>
            </a:pPr>
            <a:r>
              <a:rPr lang="en-US" dirty="0">
                <a:latin typeface="Gill Sans MT" panose="020B0502020104020203" pitchFamily="34" charset="77"/>
              </a:rPr>
              <a:t>To contribute to the improvement of maternal and child health and productivity of both urban and rural families in Uganda.</a:t>
            </a:r>
          </a:p>
          <a:p>
            <a:pPr marL="0" indent="0">
              <a:buNone/>
            </a:pPr>
            <a:endParaRPr lang="en-US" dirty="0">
              <a:latin typeface="Gill Sans MT" panose="020B0502020104020203" pitchFamily="34" charset="77"/>
            </a:endParaRPr>
          </a:p>
          <a:p>
            <a:pPr marL="0" indent="0">
              <a:buNone/>
            </a:pPr>
            <a:r>
              <a:rPr lang="en-US" b="1" dirty="0">
                <a:latin typeface="Gill Sans MT" panose="020B0502020104020203" pitchFamily="34" charset="77"/>
              </a:rPr>
              <a:t>Objectives</a:t>
            </a:r>
          </a:p>
          <a:p>
            <a:pPr>
              <a:buFont typeface="Wingdings" pitchFamily="2" charset="2"/>
              <a:buChar char="v"/>
            </a:pPr>
            <a:r>
              <a:rPr lang="en-US" dirty="0">
                <a:latin typeface="Gill Sans MT" panose="020B0502020104020203" pitchFamily="34" charset="77"/>
              </a:rPr>
              <a:t>Empower adolescent girls, women and men with knowledge and skills to prevent unplanned pregnancy.</a:t>
            </a:r>
          </a:p>
          <a:p>
            <a:pPr>
              <a:buFont typeface="Wingdings" pitchFamily="2" charset="2"/>
              <a:buChar char="v"/>
            </a:pPr>
            <a:r>
              <a:rPr lang="en-US" dirty="0">
                <a:latin typeface="Gill Sans MT" panose="020B0502020104020203" pitchFamily="34" charset="77"/>
              </a:rPr>
              <a:t>Equip adolescent girls, women and men with knowledge and skills to prevent complications during pregnancy and childbirth. </a:t>
            </a:r>
          </a:p>
          <a:p>
            <a:pPr>
              <a:buFont typeface="Wingdings" pitchFamily="2" charset="2"/>
              <a:buChar char="v"/>
            </a:pPr>
            <a:r>
              <a:rPr lang="en-US" dirty="0">
                <a:latin typeface="Gill Sans MT" panose="020B0502020104020203" pitchFamily="34" charset="77"/>
              </a:rPr>
              <a:t>Create awareness on recognition and management of common childhood illnesses.</a:t>
            </a:r>
          </a:p>
          <a:p>
            <a:pPr>
              <a:buFont typeface="Wingdings" pitchFamily="2" charset="2"/>
              <a:buChar char="v"/>
            </a:pPr>
            <a:r>
              <a:rPr lang="en-US" dirty="0">
                <a:latin typeface="Gill Sans MT" panose="020B0502020104020203" pitchFamily="34" charset="77"/>
              </a:rPr>
              <a:t>Address barriers of LLIN use, increase risk perception and promote timely treatment for malaria.</a:t>
            </a:r>
          </a:p>
          <a:p>
            <a:pPr>
              <a:buFont typeface="Wingdings" pitchFamily="2" charset="2"/>
              <a:buChar char="v"/>
            </a:pPr>
            <a:r>
              <a:rPr lang="en-US" dirty="0">
                <a:latin typeface="Gill Sans MT" panose="020B0502020104020203" pitchFamily="34" charset="77"/>
              </a:rPr>
              <a:t>Increase knowledge and skills on how to have a healthy diet among mothers and children.</a:t>
            </a:r>
          </a:p>
          <a:p>
            <a:pPr>
              <a:buFont typeface="Wingdings" pitchFamily="2" charset="2"/>
              <a:buChar char="v"/>
            </a:pPr>
            <a:r>
              <a:rPr lang="en-US" dirty="0">
                <a:latin typeface="Gill Sans MT" panose="020B0502020104020203" pitchFamily="34" charset="77"/>
              </a:rPr>
              <a:t>Empower health workers to address individual barriers towards practice of the recommended family health behaviors.</a:t>
            </a:r>
          </a:p>
          <a:p>
            <a:pPr>
              <a:buFont typeface="Wingdings" pitchFamily="2" charset="2"/>
              <a:buChar char="v"/>
            </a:pPr>
            <a:r>
              <a:rPr lang="en-US" dirty="0">
                <a:latin typeface="Gill Sans MT" panose="020B0502020104020203" pitchFamily="34" charset="77"/>
              </a:rPr>
              <a:t>Equip gate keepers with knowledge and skills to challenge barriers of family health at individual, societal and structural level.</a:t>
            </a:r>
          </a:p>
        </p:txBody>
      </p:sp>
    </p:spTree>
    <p:extLst>
      <p:ext uri="{BB962C8B-B14F-4D97-AF65-F5344CB8AC3E}">
        <p14:creationId xmlns:p14="http://schemas.microsoft.com/office/powerpoint/2010/main" val="4665264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Exclamation mark on a yellow background">
            <a:extLst>
              <a:ext uri="{FF2B5EF4-FFF2-40B4-BE49-F238E27FC236}">
                <a16:creationId xmlns:a16="http://schemas.microsoft.com/office/drawing/2014/main" id="{24C7CCA3-A30F-4EFF-BBB4-ABCFA03AE1D8}"/>
              </a:ext>
            </a:extLst>
          </p:cNvPr>
          <p:cNvPicPr>
            <a:picLocks noChangeAspect="1"/>
          </p:cNvPicPr>
          <p:nvPr/>
        </p:nvPicPr>
        <p:blipFill rotWithShape="1">
          <a:blip r:embed="rId2"/>
          <a:srcRect t="5436"/>
          <a:stretch/>
        </p:blipFill>
        <p:spPr>
          <a:xfrm>
            <a:off x="1" y="10"/>
            <a:ext cx="9669642" cy="6857990"/>
          </a:xfrm>
          <a:prstGeom prst="rect">
            <a:avLst/>
          </a:prstGeom>
        </p:spPr>
      </p:pic>
      <p:sp>
        <p:nvSpPr>
          <p:cNvPr id="19" name="Rectangle 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BB924EA2-5D1F-DC4D-9F8B-79190F4D1917}"/>
              </a:ext>
            </a:extLst>
          </p:cNvPr>
          <p:cNvSpPr>
            <a:spLocks noGrp="1"/>
          </p:cNvSpPr>
          <p:nvPr>
            <p:ph type="title"/>
          </p:nvPr>
        </p:nvSpPr>
        <p:spPr>
          <a:xfrm>
            <a:off x="7531610" y="365125"/>
            <a:ext cx="3822189" cy="1899912"/>
          </a:xfrm>
        </p:spPr>
        <p:txBody>
          <a:bodyPr>
            <a:normAutofit/>
          </a:bodyPr>
          <a:lstStyle/>
          <a:p>
            <a:r>
              <a:rPr lang="en-US" sz="4000">
                <a:latin typeface="Gill Sans MT" panose="020B0502020104020203" pitchFamily="34" charset="77"/>
              </a:rPr>
              <a:t>Campaign Tone</a:t>
            </a:r>
          </a:p>
        </p:txBody>
      </p:sp>
      <p:sp>
        <p:nvSpPr>
          <p:cNvPr id="3" name="Content Placeholder 2">
            <a:extLst>
              <a:ext uri="{FF2B5EF4-FFF2-40B4-BE49-F238E27FC236}">
                <a16:creationId xmlns:a16="http://schemas.microsoft.com/office/drawing/2014/main" id="{032F36E7-3A94-E443-A1E3-9B8BA86B3DB6}"/>
              </a:ext>
            </a:extLst>
          </p:cNvPr>
          <p:cNvSpPr>
            <a:spLocks noGrp="1"/>
          </p:cNvSpPr>
          <p:nvPr>
            <p:ph idx="1"/>
          </p:nvPr>
        </p:nvSpPr>
        <p:spPr>
          <a:xfrm>
            <a:off x="7772400" y="2434200"/>
            <a:ext cx="3822189" cy="4195199"/>
          </a:xfrm>
        </p:spPr>
        <p:txBody>
          <a:bodyPr>
            <a:normAutofit/>
          </a:bodyPr>
          <a:lstStyle/>
          <a:p>
            <a:pPr marL="0" indent="0">
              <a:buNone/>
            </a:pPr>
            <a:r>
              <a:rPr lang="en-US" sz="2400" dirty="0">
                <a:latin typeface="Gill Sans MT" panose="020B0502020104020203" pitchFamily="34" charset="77"/>
              </a:rPr>
              <a:t>Our campaign tone will be:</a:t>
            </a:r>
          </a:p>
          <a:p>
            <a:pPr fontAlgn="base">
              <a:buFont typeface="Wingdings" pitchFamily="2" charset="2"/>
              <a:buChar char="v"/>
            </a:pPr>
            <a:r>
              <a:rPr lang="en-US" sz="2400" dirty="0">
                <a:latin typeface="Gill Sans MT" panose="020B0502020104020203" pitchFamily="34" charset="77"/>
              </a:rPr>
              <a:t>Reassuring</a:t>
            </a:r>
          </a:p>
          <a:p>
            <a:pPr fontAlgn="base">
              <a:buFont typeface="Wingdings" pitchFamily="2" charset="2"/>
              <a:buChar char="v"/>
            </a:pPr>
            <a:r>
              <a:rPr lang="en-US" sz="2400" dirty="0">
                <a:latin typeface="Gill Sans MT" panose="020B0502020104020203" pitchFamily="34" charset="77"/>
              </a:rPr>
              <a:t>Empathetic</a:t>
            </a:r>
          </a:p>
          <a:p>
            <a:pPr fontAlgn="base">
              <a:buFont typeface="Wingdings" pitchFamily="2" charset="2"/>
              <a:buChar char="v"/>
            </a:pPr>
            <a:r>
              <a:rPr lang="en-US" sz="2400" dirty="0">
                <a:latin typeface="Gill Sans MT" panose="020B0502020104020203" pitchFamily="34" charset="77"/>
              </a:rPr>
              <a:t>Factual</a:t>
            </a:r>
          </a:p>
          <a:p>
            <a:pPr fontAlgn="base">
              <a:buFont typeface="Wingdings" pitchFamily="2" charset="2"/>
              <a:buChar char="v"/>
            </a:pPr>
            <a:r>
              <a:rPr lang="en-US" sz="2400" dirty="0">
                <a:latin typeface="Gill Sans MT" panose="020B0502020104020203" pitchFamily="34" charset="77"/>
              </a:rPr>
              <a:t>Compassionate</a:t>
            </a:r>
          </a:p>
          <a:p>
            <a:pPr fontAlgn="base">
              <a:buFont typeface="Wingdings" pitchFamily="2" charset="2"/>
              <a:buChar char="v"/>
            </a:pPr>
            <a:r>
              <a:rPr lang="en-US" sz="2400" dirty="0">
                <a:latin typeface="Gill Sans MT" panose="020B0502020104020203" pitchFamily="34" charset="77"/>
              </a:rPr>
              <a:t>Inspiring</a:t>
            </a:r>
          </a:p>
          <a:p>
            <a:pPr fontAlgn="base">
              <a:buFont typeface="Wingdings" pitchFamily="2" charset="2"/>
              <a:buChar char="v"/>
            </a:pPr>
            <a:r>
              <a:rPr lang="en-US" sz="2400" dirty="0">
                <a:latin typeface="Gill Sans MT" panose="020B0502020104020203" pitchFamily="34" charset="77"/>
              </a:rPr>
              <a:t>Compelling </a:t>
            </a:r>
          </a:p>
          <a:p>
            <a:pPr fontAlgn="base">
              <a:buFont typeface="Wingdings" pitchFamily="2" charset="2"/>
              <a:buChar char="v"/>
            </a:pPr>
            <a:r>
              <a:rPr lang="en-US" sz="2400" dirty="0">
                <a:latin typeface="Gill Sans MT" panose="020B0502020104020203" pitchFamily="34" charset="77"/>
              </a:rPr>
              <a:t>Triggering a sense of responsibility</a:t>
            </a:r>
          </a:p>
          <a:p>
            <a:endParaRPr lang="en-US" sz="2000" dirty="0"/>
          </a:p>
        </p:txBody>
      </p:sp>
    </p:spTree>
    <p:extLst>
      <p:ext uri="{BB962C8B-B14F-4D97-AF65-F5344CB8AC3E}">
        <p14:creationId xmlns:p14="http://schemas.microsoft.com/office/powerpoint/2010/main" val="20481999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BB924EA2-5D1F-DC4D-9F8B-79190F4D1917}"/>
              </a:ext>
            </a:extLst>
          </p:cNvPr>
          <p:cNvSpPr>
            <a:spLocks noGrp="1"/>
          </p:cNvSpPr>
          <p:nvPr>
            <p:ph type="title"/>
          </p:nvPr>
        </p:nvSpPr>
        <p:spPr>
          <a:xfrm>
            <a:off x="1383564" y="348865"/>
            <a:ext cx="9718111" cy="1576446"/>
          </a:xfrm>
        </p:spPr>
        <p:txBody>
          <a:bodyPr anchor="ctr">
            <a:normAutofit/>
          </a:bodyPr>
          <a:lstStyle/>
          <a:p>
            <a:r>
              <a:rPr lang="en-US" sz="4000">
                <a:solidFill>
                  <a:srgbClr val="FFFFFF"/>
                </a:solidFill>
                <a:latin typeface="Gill Sans MT" panose="020B0502020104020203" pitchFamily="34" charset="77"/>
              </a:rPr>
              <a:t>Positioning Statement / Key Promise</a:t>
            </a:r>
          </a:p>
        </p:txBody>
      </p:sp>
      <p:graphicFrame>
        <p:nvGraphicFramePr>
          <p:cNvPr id="6" name="Content Placeholder 2">
            <a:extLst>
              <a:ext uri="{FF2B5EF4-FFF2-40B4-BE49-F238E27FC236}">
                <a16:creationId xmlns:a16="http://schemas.microsoft.com/office/drawing/2014/main" id="{A07D3A42-4241-48EB-BA7E-61581803F3F3}"/>
              </a:ext>
            </a:extLst>
          </p:cNvPr>
          <p:cNvGraphicFramePr>
            <a:graphicFrameLocks noGrp="1"/>
          </p:cNvGraphicFramePr>
          <p:nvPr>
            <p:ph idx="1"/>
            <p:extLst>
              <p:ext uri="{D42A27DB-BD31-4B8C-83A1-F6EECF244321}">
                <p14:modId xmlns:p14="http://schemas.microsoft.com/office/powerpoint/2010/main" val="1612175883"/>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368909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B924EA2-5D1F-DC4D-9F8B-79190F4D1917}"/>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600" kern="1200" dirty="0">
                <a:solidFill>
                  <a:schemeClr val="bg1"/>
                </a:solidFill>
                <a:latin typeface="Gill Sans MT" panose="020B0502020104020203" pitchFamily="34" charset="77"/>
              </a:rPr>
              <a:t>Channels / Interventions Mix</a:t>
            </a:r>
          </a:p>
        </p:txBody>
      </p:sp>
      <p:graphicFrame>
        <p:nvGraphicFramePr>
          <p:cNvPr id="2" name="Table 4">
            <a:extLst>
              <a:ext uri="{FF2B5EF4-FFF2-40B4-BE49-F238E27FC236}">
                <a16:creationId xmlns:a16="http://schemas.microsoft.com/office/drawing/2014/main" id="{D8B5E0D6-18CB-0749-A5A3-AFD27186D065}"/>
              </a:ext>
            </a:extLst>
          </p:cNvPr>
          <p:cNvGraphicFramePr>
            <a:graphicFrameLocks noGrp="1"/>
          </p:cNvGraphicFramePr>
          <p:nvPr>
            <p:ph idx="1"/>
            <p:extLst>
              <p:ext uri="{D42A27DB-BD31-4B8C-83A1-F6EECF244321}">
                <p14:modId xmlns:p14="http://schemas.microsoft.com/office/powerpoint/2010/main" val="3897754388"/>
              </p:ext>
            </p:extLst>
          </p:nvPr>
        </p:nvGraphicFramePr>
        <p:xfrm>
          <a:off x="556532" y="1498780"/>
          <a:ext cx="11210925" cy="5244600"/>
        </p:xfrm>
        <a:graphic>
          <a:graphicData uri="http://schemas.openxmlformats.org/drawingml/2006/table">
            <a:tbl>
              <a:tblPr firstRow="1" bandRow="1">
                <a:tableStyleId>{93296810-A885-4BE3-A3E7-6D5BEEA58F35}</a:tableStyleId>
              </a:tblPr>
              <a:tblGrid>
                <a:gridCol w="2034268">
                  <a:extLst>
                    <a:ext uri="{9D8B030D-6E8A-4147-A177-3AD203B41FA5}">
                      <a16:colId xmlns:a16="http://schemas.microsoft.com/office/drawing/2014/main" val="3033777514"/>
                    </a:ext>
                  </a:extLst>
                </a:gridCol>
                <a:gridCol w="9176657">
                  <a:extLst>
                    <a:ext uri="{9D8B030D-6E8A-4147-A177-3AD203B41FA5}">
                      <a16:colId xmlns:a16="http://schemas.microsoft.com/office/drawing/2014/main" val="1792871141"/>
                    </a:ext>
                  </a:extLst>
                </a:gridCol>
              </a:tblGrid>
              <a:tr h="268056">
                <a:tc>
                  <a:txBody>
                    <a:bodyPr/>
                    <a:lstStyle/>
                    <a:p>
                      <a:r>
                        <a:rPr lang="en-US" sz="1500" dirty="0">
                          <a:latin typeface="Gill Sans MT" panose="020B0502020104020203" pitchFamily="34" charset="77"/>
                        </a:rPr>
                        <a:t>Audience</a:t>
                      </a:r>
                    </a:p>
                  </a:txBody>
                  <a:tcPr marL="71801" marR="71801" marT="35900" marB="35900"/>
                </a:tc>
                <a:tc>
                  <a:txBody>
                    <a:bodyPr/>
                    <a:lstStyle/>
                    <a:p>
                      <a:r>
                        <a:rPr lang="en-US" sz="1500">
                          <a:latin typeface="Gill Sans MT" panose="020B0502020104020203" pitchFamily="34" charset="77"/>
                        </a:rPr>
                        <a:t>Channel</a:t>
                      </a:r>
                    </a:p>
                  </a:txBody>
                  <a:tcPr marL="71801" marR="71801" marT="35900" marB="35900"/>
                </a:tc>
                <a:extLst>
                  <a:ext uri="{0D108BD9-81ED-4DB2-BD59-A6C34878D82A}">
                    <a16:rowId xmlns:a16="http://schemas.microsoft.com/office/drawing/2014/main" val="1470883933"/>
                  </a:ext>
                </a:extLst>
              </a:tr>
              <a:tr h="1775870">
                <a:tc>
                  <a:txBody>
                    <a:bodyPr/>
                    <a:lstStyle/>
                    <a:p>
                      <a:r>
                        <a:rPr lang="en-US" sz="1500">
                          <a:latin typeface="Gill Sans MT" panose="020B0502020104020203" pitchFamily="34" charset="77"/>
                        </a:rPr>
                        <a:t>Adolescent girls</a:t>
                      </a:r>
                    </a:p>
                  </a:txBody>
                  <a:tcPr marL="71801" marR="71801" marT="35900" marB="35900"/>
                </a:tc>
                <a:tc>
                  <a:txBody>
                    <a:bodyPr/>
                    <a:lstStyle/>
                    <a:p>
                      <a:pPr marL="285750" indent="-285750">
                        <a:buFont typeface="Wingdings" pitchFamily="2" charset="2"/>
                        <a:buChar char="v"/>
                      </a:pPr>
                      <a:r>
                        <a:rPr lang="en-US" sz="1500" dirty="0">
                          <a:latin typeface="Gill Sans MT" panose="020B0502020104020203" pitchFamily="34" charset="77"/>
                        </a:rPr>
                        <a:t>Peer support groups</a:t>
                      </a:r>
                    </a:p>
                    <a:p>
                      <a:pPr marL="285750" indent="-285750">
                        <a:buFont typeface="Wingdings" pitchFamily="2" charset="2"/>
                        <a:buChar char="v"/>
                      </a:pPr>
                      <a:r>
                        <a:rPr lang="en-US" sz="1500" dirty="0">
                          <a:latin typeface="Gill Sans MT" panose="020B0502020104020203" pitchFamily="34" charset="77"/>
                        </a:rPr>
                        <a:t>Digital and social media channels – hotlines, SMS, Facebook, WhatsApp</a:t>
                      </a:r>
                    </a:p>
                    <a:p>
                      <a:pPr marL="285750" indent="-285750">
                        <a:buFont typeface="Wingdings" pitchFamily="2" charset="2"/>
                        <a:buChar char="v"/>
                      </a:pPr>
                      <a:r>
                        <a:rPr lang="en-US" sz="1500" dirty="0">
                          <a:latin typeface="Gill Sans MT" panose="020B0502020104020203" pitchFamily="34" charset="77"/>
                        </a:rPr>
                        <a:t>Schools – awareness seminars</a:t>
                      </a:r>
                    </a:p>
                    <a:p>
                      <a:pPr marL="285750" indent="-285750">
                        <a:buFont typeface="Wingdings" pitchFamily="2" charset="2"/>
                        <a:buChar char="v"/>
                      </a:pPr>
                      <a:r>
                        <a:rPr lang="en-US" sz="1500" dirty="0">
                          <a:latin typeface="Gill Sans MT" panose="020B0502020104020203" pitchFamily="34" charset="77"/>
                        </a:rPr>
                        <a:t>DREAMS platforms</a:t>
                      </a:r>
                    </a:p>
                    <a:p>
                      <a:pPr marL="285750" indent="-285750">
                        <a:buFont typeface="Wingdings" pitchFamily="2" charset="2"/>
                        <a:buChar char="v"/>
                      </a:pPr>
                      <a:r>
                        <a:rPr lang="en-US" sz="1500" dirty="0">
                          <a:latin typeface="Gill Sans MT" panose="020B0502020104020203" pitchFamily="34" charset="77"/>
                        </a:rPr>
                        <a:t>Gate keepers – religious leaders (Channels of Hope), community leaders</a:t>
                      </a:r>
                    </a:p>
                    <a:p>
                      <a:pPr marL="285750" indent="-285750">
                        <a:buFont typeface="Wingdings" pitchFamily="2" charset="2"/>
                        <a:buChar char="v"/>
                      </a:pPr>
                      <a:r>
                        <a:rPr lang="en-US" sz="1500" dirty="0">
                          <a:latin typeface="Gill Sans MT" panose="020B0502020104020203" pitchFamily="34" charset="77"/>
                        </a:rPr>
                        <a:t>Parents</a:t>
                      </a:r>
                    </a:p>
                    <a:p>
                      <a:pPr marL="285750" indent="-285750">
                        <a:buFont typeface="Wingdings" pitchFamily="2" charset="2"/>
                        <a:buChar char="v"/>
                      </a:pPr>
                      <a:r>
                        <a:rPr lang="en-US" sz="1500" dirty="0">
                          <a:latin typeface="Gill Sans MT" panose="020B0502020104020203" pitchFamily="34" charset="77"/>
                        </a:rPr>
                        <a:t>Very simplified print materials with basic messages on FH and where to seek help</a:t>
                      </a:r>
                    </a:p>
                    <a:p>
                      <a:pPr marL="285750" indent="-285750">
                        <a:buFont typeface="Wingdings" pitchFamily="2" charset="2"/>
                        <a:buChar char="v"/>
                      </a:pPr>
                      <a:r>
                        <a:rPr lang="en-US" sz="1500" dirty="0">
                          <a:latin typeface="Gill Sans MT" panose="020B0502020104020203" pitchFamily="34" charset="77"/>
                        </a:rPr>
                        <a:t>IPC – home visits, counselling sessions at the facility, peer counsellors, outreaches, tap into social structures like churches</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v"/>
                        <a:tabLst/>
                        <a:defRPr/>
                      </a:pPr>
                      <a:r>
                        <a:rPr lang="en-US" sz="1500" dirty="0">
                          <a:latin typeface="Gill Sans MT" panose="020B0502020104020203" pitchFamily="34" charset="77"/>
                        </a:rPr>
                        <a:t>TBAs for early ANC and facility delivery referral</a:t>
                      </a:r>
                    </a:p>
                  </a:txBody>
                  <a:tcPr marL="71801" marR="71801" marT="35900" marB="35900"/>
                </a:tc>
                <a:extLst>
                  <a:ext uri="{0D108BD9-81ED-4DB2-BD59-A6C34878D82A}">
                    <a16:rowId xmlns:a16="http://schemas.microsoft.com/office/drawing/2014/main" val="1902480868"/>
                  </a:ext>
                </a:extLst>
              </a:tr>
              <a:tr h="23502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latin typeface="Gill Sans MT" panose="020B0502020104020203" pitchFamily="34" charset="77"/>
                        </a:rPr>
                        <a:t>Women of reproductive age (20-49) (pre-pregnant, pregnant, lactating) and other caretakers of children U5</a:t>
                      </a:r>
                    </a:p>
                  </a:txBody>
                  <a:tcPr marL="71801" marR="71801" marT="35900" marB="35900"/>
                </a:tc>
                <a:tc>
                  <a:txBody>
                    <a:bodyPr/>
                    <a:lstStyle/>
                    <a:p>
                      <a:pPr marL="285750" indent="-285750">
                        <a:buFont typeface="Wingdings" pitchFamily="2" charset="2"/>
                        <a:buChar char="v"/>
                      </a:pPr>
                      <a:r>
                        <a:rPr lang="en-US" sz="1500" dirty="0">
                          <a:latin typeface="Gill Sans MT" panose="020B0502020104020203" pitchFamily="34" charset="77"/>
                        </a:rPr>
                        <a:t>Women livelihood groups</a:t>
                      </a:r>
                    </a:p>
                    <a:p>
                      <a:pPr marL="285750" indent="-285750">
                        <a:buFont typeface="Wingdings" pitchFamily="2" charset="2"/>
                        <a:buChar char="v"/>
                      </a:pPr>
                      <a:r>
                        <a:rPr lang="en-US" sz="1500" dirty="0">
                          <a:latin typeface="Gill Sans MT" panose="020B0502020104020203" pitchFamily="34" charset="77"/>
                        </a:rPr>
                        <a:t>Digital channels – hotlines, SMS</a:t>
                      </a:r>
                    </a:p>
                    <a:p>
                      <a:pPr marL="285750" indent="-285750">
                        <a:buFont typeface="Wingdings" pitchFamily="2" charset="2"/>
                        <a:buChar char="v"/>
                      </a:pPr>
                      <a:r>
                        <a:rPr lang="en-US" sz="1500" dirty="0">
                          <a:latin typeface="Gill Sans MT" panose="020B0502020104020203" pitchFamily="34" charset="77"/>
                        </a:rPr>
                        <a:t>Gate keepers – religious leaders (Channels of Hope), community leaders</a:t>
                      </a:r>
                    </a:p>
                    <a:p>
                      <a:pPr marL="285750" indent="-285750">
                        <a:buFont typeface="Wingdings" pitchFamily="2" charset="2"/>
                        <a:buChar char="v"/>
                      </a:pPr>
                      <a:r>
                        <a:rPr lang="en-US" sz="1500" dirty="0">
                          <a:latin typeface="Gill Sans MT" panose="020B0502020104020203" pitchFamily="34" charset="77"/>
                        </a:rPr>
                        <a:t>Very simplified print materials with basic messages on FH and where to seek help.</a:t>
                      </a:r>
                    </a:p>
                    <a:p>
                      <a:pPr marL="285750" indent="-285750">
                        <a:buFont typeface="Wingdings" pitchFamily="2" charset="2"/>
                        <a:buChar char="v"/>
                      </a:pPr>
                      <a:r>
                        <a:rPr lang="en-US" sz="1500" dirty="0">
                          <a:latin typeface="Gill Sans MT" panose="020B0502020104020203" pitchFamily="34" charset="77"/>
                        </a:rPr>
                        <a:t>Radio -</a:t>
                      </a:r>
                      <a:r>
                        <a:rPr lang="en-US" sz="1500" kern="1200" dirty="0">
                          <a:solidFill>
                            <a:schemeClr val="dk1"/>
                          </a:solidFill>
                          <a:effectLst/>
                          <a:latin typeface="Gill Sans MT" panose="020B0502020104020203" pitchFamily="34" charset="77"/>
                        </a:rPr>
                        <a:t>Traditional radio programming (e.g., radio spots, DJ mentions, announcements, jingles, and talk shows) will be used to reinforce key actions </a:t>
                      </a:r>
                      <a:endParaRPr lang="en-US" sz="1500" dirty="0">
                        <a:latin typeface="Gill Sans MT" panose="020B0502020104020203" pitchFamily="34" charset="77"/>
                      </a:endParaRPr>
                    </a:p>
                    <a:p>
                      <a:pPr marL="285750" indent="-285750">
                        <a:buFont typeface="Wingdings" pitchFamily="2" charset="2"/>
                        <a:buChar char="v"/>
                      </a:pPr>
                      <a:r>
                        <a:rPr lang="en-US" sz="1500" dirty="0">
                          <a:latin typeface="Gill Sans MT" panose="020B0502020104020203" pitchFamily="34" charset="77"/>
                        </a:rPr>
                        <a:t>IPC – home visits, counselling sessions at the facility, tap into opportunities around the facility childcare, immunization, nutrition sections, ART services, peer counsellors, community dialogues, outreaches, community resource persons, tap into social structures like churches, saving groups, mothers’ union, markets</a:t>
                      </a:r>
                    </a:p>
                    <a:p>
                      <a:pPr marL="285750" indent="-285750">
                        <a:buFont typeface="Wingdings" pitchFamily="2" charset="2"/>
                        <a:buChar char="v"/>
                      </a:pPr>
                      <a:r>
                        <a:rPr lang="en-US" sz="1500" dirty="0">
                          <a:latin typeface="Gill Sans MT" panose="020B0502020104020203" pitchFamily="34" charset="77"/>
                        </a:rPr>
                        <a:t>TBAs for early ANC and facility delivery referral</a:t>
                      </a:r>
                    </a:p>
                    <a:p>
                      <a:pPr marL="285750" indent="-285750">
                        <a:buFont typeface="Wingdings" pitchFamily="2" charset="2"/>
                        <a:buChar char="v"/>
                      </a:pPr>
                      <a:r>
                        <a:rPr lang="en-US" sz="1500" dirty="0">
                          <a:latin typeface="Gill Sans MT" panose="020B0502020104020203" pitchFamily="34" charset="77"/>
                        </a:rPr>
                        <a:t>Demonstrations – cooking, breastfeeding, net hanging and repair, kitchen gardening</a:t>
                      </a:r>
                    </a:p>
                  </a:txBody>
                  <a:tcPr marL="71801" marR="71801" marT="35900" marB="35900"/>
                </a:tc>
                <a:extLst>
                  <a:ext uri="{0D108BD9-81ED-4DB2-BD59-A6C34878D82A}">
                    <a16:rowId xmlns:a16="http://schemas.microsoft.com/office/drawing/2014/main" val="2927253536"/>
                  </a:ext>
                </a:extLst>
              </a:tr>
            </a:tbl>
          </a:graphicData>
        </a:graphic>
      </p:graphicFrame>
    </p:spTree>
    <p:extLst>
      <p:ext uri="{BB962C8B-B14F-4D97-AF65-F5344CB8AC3E}">
        <p14:creationId xmlns:p14="http://schemas.microsoft.com/office/powerpoint/2010/main" val="7187541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B924EA2-5D1F-DC4D-9F8B-79190F4D1917}"/>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600" kern="1200" dirty="0">
                <a:solidFill>
                  <a:schemeClr val="bg1"/>
                </a:solidFill>
                <a:latin typeface="Gill Sans MT" panose="020B0502020104020203" pitchFamily="34" charset="77"/>
              </a:rPr>
              <a:t>Channels / Interventions Mix</a:t>
            </a:r>
          </a:p>
        </p:txBody>
      </p:sp>
      <p:graphicFrame>
        <p:nvGraphicFramePr>
          <p:cNvPr id="2" name="Table 4">
            <a:extLst>
              <a:ext uri="{FF2B5EF4-FFF2-40B4-BE49-F238E27FC236}">
                <a16:creationId xmlns:a16="http://schemas.microsoft.com/office/drawing/2014/main" id="{D8B5E0D6-18CB-0749-A5A3-AFD27186D065}"/>
              </a:ext>
            </a:extLst>
          </p:cNvPr>
          <p:cNvGraphicFramePr>
            <a:graphicFrameLocks noGrp="1"/>
          </p:cNvGraphicFramePr>
          <p:nvPr>
            <p:ph idx="1"/>
            <p:extLst>
              <p:ext uri="{D42A27DB-BD31-4B8C-83A1-F6EECF244321}">
                <p14:modId xmlns:p14="http://schemas.microsoft.com/office/powerpoint/2010/main" val="1042750619"/>
              </p:ext>
            </p:extLst>
          </p:nvPr>
        </p:nvGraphicFramePr>
        <p:xfrm>
          <a:off x="245327" y="1576455"/>
          <a:ext cx="11679973" cy="5117652"/>
        </p:xfrm>
        <a:graphic>
          <a:graphicData uri="http://schemas.openxmlformats.org/drawingml/2006/table">
            <a:tbl>
              <a:tblPr firstRow="1" bandRow="1">
                <a:tableStyleId>{93296810-A885-4BE3-A3E7-6D5BEEA58F35}</a:tableStyleId>
              </a:tblPr>
              <a:tblGrid>
                <a:gridCol w="1871311">
                  <a:extLst>
                    <a:ext uri="{9D8B030D-6E8A-4147-A177-3AD203B41FA5}">
                      <a16:colId xmlns:a16="http://schemas.microsoft.com/office/drawing/2014/main" val="3033777514"/>
                    </a:ext>
                  </a:extLst>
                </a:gridCol>
                <a:gridCol w="9808662">
                  <a:extLst>
                    <a:ext uri="{9D8B030D-6E8A-4147-A177-3AD203B41FA5}">
                      <a16:colId xmlns:a16="http://schemas.microsoft.com/office/drawing/2014/main" val="1792871141"/>
                    </a:ext>
                  </a:extLst>
                </a:gridCol>
              </a:tblGrid>
              <a:tr h="299725">
                <a:tc>
                  <a:txBody>
                    <a:bodyPr/>
                    <a:lstStyle/>
                    <a:p>
                      <a:r>
                        <a:rPr lang="en-US" sz="1600" dirty="0">
                          <a:latin typeface="Gill Sans MT" panose="020B0502020104020203" pitchFamily="34" charset="77"/>
                        </a:rPr>
                        <a:t>Audience</a:t>
                      </a:r>
                    </a:p>
                  </a:txBody>
                  <a:tcPr marL="80283" marR="80283" marT="40142" marB="40142"/>
                </a:tc>
                <a:tc>
                  <a:txBody>
                    <a:bodyPr/>
                    <a:lstStyle/>
                    <a:p>
                      <a:r>
                        <a:rPr lang="en-US" sz="1600">
                          <a:latin typeface="Gill Sans MT" panose="020B0502020104020203" pitchFamily="34" charset="77"/>
                        </a:rPr>
                        <a:t>Channel</a:t>
                      </a:r>
                    </a:p>
                  </a:txBody>
                  <a:tcPr marL="80283" marR="80283" marT="40142" marB="40142"/>
                </a:tc>
                <a:extLst>
                  <a:ext uri="{0D108BD9-81ED-4DB2-BD59-A6C34878D82A}">
                    <a16:rowId xmlns:a16="http://schemas.microsoft.com/office/drawing/2014/main" val="1470883933"/>
                  </a:ext>
                </a:extLst>
              </a:tr>
              <a:tr h="1985674">
                <a:tc>
                  <a:txBody>
                    <a:bodyPr/>
                    <a:lstStyle/>
                    <a:p>
                      <a:r>
                        <a:rPr lang="en-US" sz="1600" dirty="0">
                          <a:latin typeface="Gill Sans MT" panose="020B0502020104020203" pitchFamily="34" charset="77"/>
                        </a:rPr>
                        <a:t>Men</a:t>
                      </a:r>
                    </a:p>
                  </a:txBody>
                  <a:tcPr marL="80283" marR="80283" marT="40142" marB="40142"/>
                </a:tc>
                <a:tc>
                  <a:txBody>
                    <a:bodyPr/>
                    <a:lstStyle/>
                    <a:p>
                      <a:pPr marL="285750" indent="-285750" algn="l" defTabSz="914400" rtl="0" eaLnBrk="1" latinLnBrk="0" hangingPunct="1">
                        <a:buFont typeface="Wingdings" pitchFamily="2" charset="2"/>
                        <a:buChar char="v"/>
                      </a:pPr>
                      <a:r>
                        <a:rPr lang="en-US" sz="1600" kern="1200" dirty="0">
                          <a:solidFill>
                            <a:schemeClr val="dk1"/>
                          </a:solidFill>
                          <a:latin typeface="Gill Sans MT" panose="020B0502020104020203" pitchFamily="34" charset="77"/>
                        </a:rPr>
                        <a:t>Men livelihood groups e.g., </a:t>
                      </a:r>
                      <a:r>
                        <a:rPr lang="en-US" sz="1600" kern="1200" dirty="0" err="1">
                          <a:solidFill>
                            <a:schemeClr val="dk1"/>
                          </a:solidFill>
                          <a:latin typeface="Gill Sans MT" panose="020B0502020104020203" pitchFamily="34" charset="77"/>
                        </a:rPr>
                        <a:t>boda</a:t>
                      </a:r>
                      <a:r>
                        <a:rPr lang="en-US" sz="1600" kern="1200" dirty="0">
                          <a:solidFill>
                            <a:schemeClr val="dk1"/>
                          </a:solidFill>
                          <a:latin typeface="Gill Sans MT" panose="020B0502020104020203" pitchFamily="34" charset="77"/>
                        </a:rPr>
                        <a:t> </a:t>
                      </a:r>
                      <a:r>
                        <a:rPr lang="en-US" sz="1600" kern="1200" dirty="0" err="1">
                          <a:solidFill>
                            <a:schemeClr val="dk1"/>
                          </a:solidFill>
                          <a:latin typeface="Gill Sans MT" panose="020B0502020104020203" pitchFamily="34" charset="77"/>
                        </a:rPr>
                        <a:t>boda</a:t>
                      </a:r>
                      <a:r>
                        <a:rPr lang="en-US" sz="1600" kern="1200" dirty="0">
                          <a:solidFill>
                            <a:schemeClr val="dk1"/>
                          </a:solidFill>
                          <a:latin typeface="Gill Sans MT" panose="020B0502020104020203" pitchFamily="34" charset="77"/>
                        </a:rPr>
                        <a:t> men’s associations</a:t>
                      </a:r>
                    </a:p>
                    <a:p>
                      <a:pPr marL="285750" indent="-285750" algn="l" defTabSz="914400" rtl="0" eaLnBrk="1" latinLnBrk="0" hangingPunct="1">
                        <a:buFont typeface="Wingdings" pitchFamily="2" charset="2"/>
                        <a:buChar char="v"/>
                      </a:pPr>
                      <a:r>
                        <a:rPr lang="en-US" sz="1600" kern="1200" dirty="0">
                          <a:solidFill>
                            <a:schemeClr val="dk1"/>
                          </a:solidFill>
                          <a:latin typeface="Gill Sans MT" panose="020B0502020104020203" pitchFamily="34" charset="77"/>
                        </a:rPr>
                        <a:t>Digital and social media channels – hotlines, SMS, Facebook, WhatsApp</a:t>
                      </a:r>
                    </a:p>
                    <a:p>
                      <a:pPr marL="285750" indent="-285750" algn="l" defTabSz="914400" rtl="0" eaLnBrk="1" latinLnBrk="0" hangingPunct="1">
                        <a:buFont typeface="Wingdings" pitchFamily="2" charset="2"/>
                        <a:buChar char="v"/>
                      </a:pPr>
                      <a:r>
                        <a:rPr lang="en-US" sz="1600" kern="1200" dirty="0">
                          <a:solidFill>
                            <a:schemeClr val="dk1"/>
                          </a:solidFill>
                          <a:latin typeface="Gill Sans MT" panose="020B0502020104020203" pitchFamily="34" charset="77"/>
                        </a:rPr>
                        <a:t>Gate keepers – religious leaders (Channels of Hope), community leaders, cultural heads</a:t>
                      </a:r>
                    </a:p>
                    <a:p>
                      <a:pPr marL="285750" indent="-285750" algn="l" defTabSz="914400" rtl="0" eaLnBrk="1" latinLnBrk="0" hangingPunct="1">
                        <a:buFont typeface="Wingdings" pitchFamily="2" charset="2"/>
                        <a:buChar char="v"/>
                      </a:pPr>
                      <a:r>
                        <a:rPr lang="en-US" sz="1600" kern="1200" dirty="0">
                          <a:solidFill>
                            <a:schemeClr val="dk1"/>
                          </a:solidFill>
                          <a:latin typeface="Gill Sans MT" panose="020B0502020104020203" pitchFamily="34" charset="77"/>
                        </a:rPr>
                        <a:t>Very simplified print materials with basic messages on FH and where to seek help.</a:t>
                      </a:r>
                    </a:p>
                    <a:p>
                      <a:pPr marL="285750" indent="-285750" algn="l" defTabSz="914400" rtl="0" eaLnBrk="1" latinLnBrk="0" hangingPunct="1">
                        <a:buFont typeface="Wingdings" pitchFamily="2" charset="2"/>
                        <a:buChar char="v"/>
                      </a:pPr>
                      <a:r>
                        <a:rPr lang="en-US" sz="1600" kern="1200" dirty="0">
                          <a:solidFill>
                            <a:schemeClr val="dk1"/>
                          </a:solidFill>
                          <a:latin typeface="Gill Sans MT" panose="020B0502020104020203" pitchFamily="34" charset="77"/>
                        </a:rPr>
                        <a:t>Radio - Traditional radio programming (e.g., radio spots, DJ mentions, announcements, jingles, and talk shows) will be used to reinforce key actions</a:t>
                      </a:r>
                    </a:p>
                    <a:p>
                      <a:pPr marL="285750" indent="-285750" algn="l" defTabSz="914400" rtl="0" eaLnBrk="1" latinLnBrk="0" hangingPunct="1">
                        <a:buFont typeface="Wingdings" pitchFamily="2" charset="2"/>
                        <a:buChar char="v"/>
                      </a:pPr>
                      <a:r>
                        <a:rPr lang="en-US" sz="1600" kern="1200" dirty="0">
                          <a:solidFill>
                            <a:schemeClr val="dk1"/>
                          </a:solidFill>
                          <a:latin typeface="Gill Sans MT" panose="020B0502020104020203" pitchFamily="34" charset="77"/>
                        </a:rPr>
                        <a:t>Gamification - a game to explore negative norms on FH</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v"/>
                        <a:tabLst/>
                        <a:defRPr/>
                      </a:pPr>
                      <a:r>
                        <a:rPr lang="en-US" sz="1600" kern="1200" dirty="0">
                          <a:solidFill>
                            <a:schemeClr val="dk1"/>
                          </a:solidFill>
                          <a:latin typeface="Gill Sans MT" panose="020B0502020104020203" pitchFamily="34" charset="77"/>
                        </a:rPr>
                        <a:t>Games in the community to educate people about the forms of FH</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v"/>
                        <a:tabLst/>
                        <a:defRPr/>
                      </a:pPr>
                      <a:r>
                        <a:rPr lang="en-US" sz="1600" kern="1200" dirty="0">
                          <a:solidFill>
                            <a:schemeClr val="dk1"/>
                          </a:solidFill>
                          <a:latin typeface="Gill Sans MT" panose="020B0502020104020203" pitchFamily="34" charset="77"/>
                        </a:rPr>
                        <a:t>IPC – home visits, targeted counselling sessions, peer counsellors, community dialogues, outreaches, tap into social structures like churches, saving groups, fathers’ union, markets, values clarification sessions</a:t>
                      </a:r>
                      <a:endParaRPr lang="en-US" sz="1600" kern="1200" dirty="0">
                        <a:solidFill>
                          <a:schemeClr val="dk1"/>
                        </a:solidFill>
                        <a:latin typeface="Gill Sans MT" panose="020B0502020104020203" pitchFamily="34" charset="77"/>
                        <a:ea typeface="+mn-ea"/>
                        <a:cs typeface="+mn-cs"/>
                      </a:endParaRPr>
                    </a:p>
                  </a:txBody>
                  <a:tcPr marL="80283" marR="80283" marT="40142" marB="40142"/>
                </a:tc>
                <a:extLst>
                  <a:ext uri="{0D108BD9-81ED-4DB2-BD59-A6C34878D82A}">
                    <a16:rowId xmlns:a16="http://schemas.microsoft.com/office/drawing/2014/main" val="1902480868"/>
                  </a:ext>
                </a:extLst>
              </a:tr>
              <a:tr h="1798346">
                <a:tc>
                  <a:txBody>
                    <a:bodyPr/>
                    <a:lstStyle/>
                    <a:p>
                      <a:r>
                        <a:rPr lang="en-US" sz="1600">
                          <a:latin typeface="Gill Sans MT" panose="020B0502020104020203" pitchFamily="34" charset="77"/>
                        </a:rPr>
                        <a:t>Peers and older women</a:t>
                      </a:r>
                    </a:p>
                  </a:txBody>
                  <a:tcPr marL="80283" marR="80283" marT="40142" marB="40142"/>
                </a:tc>
                <a:tc>
                  <a:txBody>
                    <a:bodyPr/>
                    <a:lstStyle/>
                    <a:p>
                      <a:pPr marL="285750" indent="-285750">
                        <a:buFont typeface="Wingdings" pitchFamily="2" charset="2"/>
                        <a:buChar char="v"/>
                      </a:pPr>
                      <a:r>
                        <a:rPr lang="en-US" sz="1600" dirty="0">
                          <a:latin typeface="Gill Sans MT" panose="020B0502020104020203" pitchFamily="34" charset="77"/>
                        </a:rPr>
                        <a:t>Women livelihood groups</a:t>
                      </a:r>
                    </a:p>
                    <a:p>
                      <a:pPr marL="285750" indent="-285750">
                        <a:buFont typeface="Wingdings" pitchFamily="2" charset="2"/>
                        <a:buChar char="v"/>
                      </a:pPr>
                      <a:r>
                        <a:rPr lang="en-US" sz="1600" dirty="0">
                          <a:latin typeface="Gill Sans MT" panose="020B0502020104020203" pitchFamily="34" charset="77"/>
                        </a:rPr>
                        <a:t>Digital channels – hotlines, SMS</a:t>
                      </a:r>
                    </a:p>
                    <a:p>
                      <a:pPr marL="285750" indent="-285750">
                        <a:buFont typeface="Wingdings" pitchFamily="2" charset="2"/>
                        <a:buChar char="v"/>
                      </a:pPr>
                      <a:r>
                        <a:rPr lang="en-US" sz="1600" dirty="0">
                          <a:latin typeface="Gill Sans MT" panose="020B0502020104020203" pitchFamily="34" charset="77"/>
                        </a:rPr>
                        <a:t>Gate keepers – religious leaders (Channels of Hope), community leaders</a:t>
                      </a:r>
                    </a:p>
                    <a:p>
                      <a:pPr marL="285750" indent="-285750">
                        <a:buFont typeface="Wingdings" pitchFamily="2" charset="2"/>
                        <a:buChar char="v"/>
                      </a:pPr>
                      <a:r>
                        <a:rPr lang="en-US" sz="1600" dirty="0">
                          <a:latin typeface="Gill Sans MT" panose="020B0502020104020203" pitchFamily="34" charset="77"/>
                        </a:rPr>
                        <a:t>Very simplified print materials with basic messages on FH and where to seek help.</a:t>
                      </a:r>
                    </a:p>
                    <a:p>
                      <a:pPr marL="285750" indent="-285750">
                        <a:buFont typeface="Wingdings" pitchFamily="2" charset="2"/>
                        <a:buChar char="v"/>
                      </a:pPr>
                      <a:r>
                        <a:rPr lang="en-US" sz="1600" dirty="0">
                          <a:latin typeface="Gill Sans MT" panose="020B0502020104020203" pitchFamily="34" charset="77"/>
                        </a:rPr>
                        <a:t>Radio - </a:t>
                      </a:r>
                      <a:r>
                        <a:rPr lang="en-US" sz="1600" kern="1200" dirty="0">
                          <a:solidFill>
                            <a:schemeClr val="dk1"/>
                          </a:solidFill>
                          <a:effectLst/>
                          <a:latin typeface="Gill Sans MT" panose="020B0502020104020203" pitchFamily="34" charset="77"/>
                        </a:rPr>
                        <a:t>Traditional radio programming (e.g., radio spots, DJ mentions, announcements, jingles, and talk shows) will be used to reinforce key actions </a:t>
                      </a:r>
                      <a:endParaRPr lang="en-US" sz="1600" dirty="0">
                        <a:latin typeface="Gill Sans MT" panose="020B0502020104020203" pitchFamily="34" charset="77"/>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v"/>
                        <a:tabLst/>
                        <a:defRPr/>
                      </a:pPr>
                      <a:r>
                        <a:rPr lang="en-US" sz="1600" dirty="0">
                          <a:latin typeface="Gill Sans MT" panose="020B0502020104020203" pitchFamily="34" charset="77"/>
                        </a:rPr>
                        <a:t>IPC – home visits, counselling sessions at the facility, peer counsellors, community dialogues, outreaches, community resource persons, tap into social structures like churches, saving groups, mothers’ union, markets, values clarification sessions</a:t>
                      </a:r>
                    </a:p>
                  </a:txBody>
                  <a:tcPr marL="80283" marR="80283" marT="40142" marB="40142"/>
                </a:tc>
                <a:extLst>
                  <a:ext uri="{0D108BD9-81ED-4DB2-BD59-A6C34878D82A}">
                    <a16:rowId xmlns:a16="http://schemas.microsoft.com/office/drawing/2014/main" val="2927253536"/>
                  </a:ext>
                </a:extLst>
              </a:tr>
            </a:tbl>
          </a:graphicData>
        </a:graphic>
      </p:graphicFrame>
    </p:spTree>
    <p:extLst>
      <p:ext uri="{BB962C8B-B14F-4D97-AF65-F5344CB8AC3E}">
        <p14:creationId xmlns:p14="http://schemas.microsoft.com/office/powerpoint/2010/main" val="33783691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B924EA2-5D1F-DC4D-9F8B-79190F4D1917}"/>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600" kern="1200" dirty="0">
                <a:solidFill>
                  <a:schemeClr val="bg1"/>
                </a:solidFill>
                <a:latin typeface="Gill Sans MT" panose="020B0502020104020203" pitchFamily="34" charset="77"/>
              </a:rPr>
              <a:t>Channels / Interventions Mix</a:t>
            </a:r>
          </a:p>
        </p:txBody>
      </p:sp>
      <p:graphicFrame>
        <p:nvGraphicFramePr>
          <p:cNvPr id="2" name="Table 4">
            <a:extLst>
              <a:ext uri="{FF2B5EF4-FFF2-40B4-BE49-F238E27FC236}">
                <a16:creationId xmlns:a16="http://schemas.microsoft.com/office/drawing/2014/main" id="{D8B5E0D6-18CB-0749-A5A3-AFD27186D065}"/>
              </a:ext>
            </a:extLst>
          </p:cNvPr>
          <p:cNvGraphicFramePr>
            <a:graphicFrameLocks noGrp="1"/>
          </p:cNvGraphicFramePr>
          <p:nvPr>
            <p:ph idx="1"/>
            <p:extLst>
              <p:ext uri="{D42A27DB-BD31-4B8C-83A1-F6EECF244321}">
                <p14:modId xmlns:p14="http://schemas.microsoft.com/office/powerpoint/2010/main" val="2690794801"/>
              </p:ext>
            </p:extLst>
          </p:nvPr>
        </p:nvGraphicFramePr>
        <p:xfrm>
          <a:off x="643467" y="2048321"/>
          <a:ext cx="10905066" cy="4349724"/>
        </p:xfrm>
        <a:graphic>
          <a:graphicData uri="http://schemas.openxmlformats.org/drawingml/2006/table">
            <a:tbl>
              <a:tblPr firstRow="1" bandRow="1">
                <a:tableStyleId>{93296810-A885-4BE3-A3E7-6D5BEEA58F35}</a:tableStyleId>
              </a:tblPr>
              <a:tblGrid>
                <a:gridCol w="2979111">
                  <a:extLst>
                    <a:ext uri="{9D8B030D-6E8A-4147-A177-3AD203B41FA5}">
                      <a16:colId xmlns:a16="http://schemas.microsoft.com/office/drawing/2014/main" val="3033777514"/>
                    </a:ext>
                  </a:extLst>
                </a:gridCol>
                <a:gridCol w="7925955">
                  <a:extLst>
                    <a:ext uri="{9D8B030D-6E8A-4147-A177-3AD203B41FA5}">
                      <a16:colId xmlns:a16="http://schemas.microsoft.com/office/drawing/2014/main" val="1792871141"/>
                    </a:ext>
                  </a:extLst>
                </a:gridCol>
              </a:tblGrid>
              <a:tr h="442403">
                <a:tc>
                  <a:txBody>
                    <a:bodyPr/>
                    <a:lstStyle/>
                    <a:p>
                      <a:r>
                        <a:rPr lang="en-US" sz="2400" dirty="0">
                          <a:latin typeface="Gill Sans MT" panose="020B0502020104020203" pitchFamily="34" charset="77"/>
                        </a:rPr>
                        <a:t>Audience</a:t>
                      </a:r>
                    </a:p>
                  </a:txBody>
                  <a:tcPr marL="108788" marR="108788" marT="54394" marB="54394"/>
                </a:tc>
                <a:tc>
                  <a:txBody>
                    <a:bodyPr/>
                    <a:lstStyle/>
                    <a:p>
                      <a:r>
                        <a:rPr lang="en-US" sz="2400">
                          <a:latin typeface="Gill Sans MT" panose="020B0502020104020203" pitchFamily="34" charset="77"/>
                        </a:rPr>
                        <a:t>Channel</a:t>
                      </a:r>
                    </a:p>
                  </a:txBody>
                  <a:tcPr marL="108788" marR="108788" marT="54394" marB="54394"/>
                </a:tc>
                <a:extLst>
                  <a:ext uri="{0D108BD9-81ED-4DB2-BD59-A6C34878D82A}">
                    <a16:rowId xmlns:a16="http://schemas.microsoft.com/office/drawing/2014/main" val="1470883933"/>
                  </a:ext>
                </a:extLst>
              </a:tr>
              <a:tr h="16028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latin typeface="Gill Sans MT" panose="020B0502020104020203" pitchFamily="34" charset="77"/>
                        </a:rPr>
                        <a:t>Health workers</a:t>
                      </a:r>
                    </a:p>
                  </a:txBody>
                  <a:tcPr marL="108788" marR="108788" marT="54394" marB="54394"/>
                </a:tc>
                <a:tc>
                  <a:txBody>
                    <a:bodyPr/>
                    <a:lstStyle/>
                    <a:p>
                      <a:pPr marL="342900" indent="-342900" algn="l" defTabSz="914400" rtl="0" eaLnBrk="1" latinLnBrk="0" hangingPunct="1">
                        <a:buFont typeface="Wingdings" pitchFamily="2" charset="2"/>
                        <a:buChar char="v"/>
                      </a:pPr>
                      <a:r>
                        <a:rPr lang="en-US" sz="2400" kern="1200" dirty="0">
                          <a:solidFill>
                            <a:schemeClr val="dk1"/>
                          </a:solidFill>
                          <a:latin typeface="Gill Sans MT" panose="020B0502020104020203" pitchFamily="34" charset="77"/>
                        </a:rPr>
                        <a:t>Orientation meetings, workshops or seminars</a:t>
                      </a:r>
                    </a:p>
                    <a:p>
                      <a:pPr marL="342900" indent="-342900" algn="l" defTabSz="914400" rtl="0" eaLnBrk="1" latinLnBrk="0" hangingPunct="1">
                        <a:buFont typeface="Wingdings" pitchFamily="2" charset="2"/>
                        <a:buChar char="v"/>
                      </a:pPr>
                      <a:r>
                        <a:rPr lang="en-US" sz="2400" kern="1200" dirty="0">
                          <a:solidFill>
                            <a:schemeClr val="dk1"/>
                          </a:solidFill>
                          <a:latin typeface="Gill Sans MT" panose="020B0502020104020203" pitchFamily="34" charset="77"/>
                        </a:rPr>
                        <a:t>Continuous Medical Education (CMEs)</a:t>
                      </a:r>
                    </a:p>
                    <a:p>
                      <a:pPr marL="342900" indent="-342900" algn="l" defTabSz="914400" rtl="0" eaLnBrk="1" latinLnBrk="0" hangingPunct="1">
                        <a:buFont typeface="Wingdings" pitchFamily="2" charset="2"/>
                        <a:buChar char="v"/>
                      </a:pPr>
                      <a:r>
                        <a:rPr lang="en-US" sz="2400" kern="1200" dirty="0">
                          <a:solidFill>
                            <a:schemeClr val="dk1"/>
                          </a:solidFill>
                          <a:latin typeface="Gill Sans MT" panose="020B0502020104020203" pitchFamily="34" charset="77"/>
                        </a:rPr>
                        <a:t>Print materials like talking points, facts sheets, job aides</a:t>
                      </a:r>
                    </a:p>
                    <a:p>
                      <a:pPr marL="342900" indent="-342900" algn="l" defTabSz="914400" rtl="0" eaLnBrk="1" latinLnBrk="0" hangingPunct="1">
                        <a:buFont typeface="Wingdings" pitchFamily="2" charset="2"/>
                        <a:buChar char="v"/>
                      </a:pPr>
                      <a:r>
                        <a:rPr lang="en-US" sz="2400" kern="1200" dirty="0">
                          <a:solidFill>
                            <a:schemeClr val="dk1"/>
                          </a:solidFill>
                          <a:latin typeface="Gill Sans MT" panose="020B0502020104020203" pitchFamily="34" charset="77"/>
                        </a:rPr>
                        <a:t>Digital tools</a:t>
                      </a:r>
                    </a:p>
                    <a:p>
                      <a:pPr marL="342900" indent="-342900" algn="l" defTabSz="914400" rtl="0" eaLnBrk="1" latinLnBrk="0" hangingPunct="1">
                        <a:buFont typeface="Wingdings" pitchFamily="2" charset="2"/>
                        <a:buChar char="v"/>
                      </a:pPr>
                      <a:r>
                        <a:rPr lang="en-US" sz="2400" kern="1200" dirty="0">
                          <a:solidFill>
                            <a:schemeClr val="dk1"/>
                          </a:solidFill>
                          <a:latin typeface="Gill Sans MT" panose="020B0502020104020203" pitchFamily="34" charset="77"/>
                        </a:rPr>
                        <a:t>Values clarification sessions</a:t>
                      </a:r>
                      <a:endParaRPr lang="en-US" sz="2400" kern="1200" dirty="0">
                        <a:solidFill>
                          <a:schemeClr val="dk1"/>
                        </a:solidFill>
                        <a:latin typeface="Gill Sans MT" panose="020B0502020104020203" pitchFamily="34" charset="77"/>
                        <a:ea typeface="+mn-ea"/>
                        <a:cs typeface="+mn-cs"/>
                      </a:endParaRPr>
                    </a:p>
                  </a:txBody>
                  <a:tcPr marL="108788" marR="108788" marT="54394" marB="54394"/>
                </a:tc>
                <a:extLst>
                  <a:ext uri="{0D108BD9-81ED-4DB2-BD59-A6C34878D82A}">
                    <a16:rowId xmlns:a16="http://schemas.microsoft.com/office/drawing/2014/main" val="2927253536"/>
                  </a:ext>
                </a:extLst>
              </a:tr>
              <a:tr h="1602805">
                <a:tc>
                  <a:txBody>
                    <a:bodyPr/>
                    <a:lstStyle/>
                    <a:p>
                      <a:r>
                        <a:rPr lang="en-US" sz="2400">
                          <a:latin typeface="Gill Sans MT" panose="020B0502020104020203" pitchFamily="34" charset="77"/>
                        </a:rPr>
                        <a:t>Gate keepers</a:t>
                      </a:r>
                    </a:p>
                  </a:txBody>
                  <a:tcPr marL="108788" marR="108788" marT="54394" marB="54394"/>
                </a:tc>
                <a:tc>
                  <a:txBody>
                    <a:bodyPr/>
                    <a:lstStyle/>
                    <a:p>
                      <a:pPr marL="342900" indent="-342900" algn="l" defTabSz="914400" rtl="0" eaLnBrk="1" latinLnBrk="0" hangingPunct="1">
                        <a:buFont typeface="Wingdings" pitchFamily="2" charset="2"/>
                        <a:buChar char="v"/>
                      </a:pPr>
                      <a:r>
                        <a:rPr lang="en-US" sz="2400" kern="1200" dirty="0">
                          <a:solidFill>
                            <a:schemeClr val="dk1"/>
                          </a:solidFill>
                          <a:latin typeface="Gill Sans MT" panose="020B0502020104020203" pitchFamily="34" charset="77"/>
                        </a:rPr>
                        <a:t>Orientation meetings, workshops or seminars</a:t>
                      </a:r>
                    </a:p>
                    <a:p>
                      <a:pPr marL="342900" indent="-342900" algn="l" defTabSz="914400" rtl="0" eaLnBrk="1" latinLnBrk="0" hangingPunct="1">
                        <a:buFont typeface="Wingdings" pitchFamily="2" charset="2"/>
                        <a:buChar char="v"/>
                      </a:pPr>
                      <a:r>
                        <a:rPr lang="en-US" sz="2400" kern="1200" dirty="0">
                          <a:solidFill>
                            <a:schemeClr val="dk1"/>
                          </a:solidFill>
                          <a:latin typeface="Gill Sans MT" panose="020B0502020104020203" pitchFamily="34" charset="77"/>
                        </a:rPr>
                        <a:t>Print materials like talking points, facts sheets</a:t>
                      </a:r>
                    </a:p>
                    <a:p>
                      <a:pPr marL="342900" indent="-342900" algn="l" defTabSz="914400" rtl="0" eaLnBrk="1" latinLnBrk="0" hangingPunct="1">
                        <a:buFont typeface="Wingdings" pitchFamily="2" charset="2"/>
                        <a:buChar char="v"/>
                      </a:pPr>
                      <a:r>
                        <a:rPr lang="en-US" sz="2400" kern="1200" dirty="0">
                          <a:solidFill>
                            <a:schemeClr val="dk1"/>
                          </a:solidFill>
                          <a:latin typeface="Gill Sans MT" panose="020B0502020104020203" pitchFamily="34" charset="77"/>
                        </a:rPr>
                        <a:t>Cultural and religious platforms</a:t>
                      </a:r>
                    </a:p>
                    <a:p>
                      <a:pPr marL="342900" indent="-342900" algn="l" defTabSz="914400" rtl="0" eaLnBrk="1" latinLnBrk="0" hangingPunct="1">
                        <a:buFont typeface="Wingdings" pitchFamily="2" charset="2"/>
                        <a:buChar char="v"/>
                      </a:pPr>
                      <a:r>
                        <a:rPr lang="en-US" sz="2400" kern="1200" dirty="0">
                          <a:solidFill>
                            <a:schemeClr val="dk1"/>
                          </a:solidFill>
                          <a:latin typeface="Gill Sans MT" panose="020B0502020104020203" pitchFamily="34" charset="77"/>
                        </a:rPr>
                        <a:t>Digital tools</a:t>
                      </a:r>
                    </a:p>
                    <a:p>
                      <a:pPr marL="342900" indent="-342900" algn="l" defTabSz="914400" rtl="0" eaLnBrk="1" latinLnBrk="0" hangingPunct="1">
                        <a:buFont typeface="Wingdings" pitchFamily="2" charset="2"/>
                        <a:buChar char="v"/>
                      </a:pPr>
                      <a:r>
                        <a:rPr lang="en-US" sz="2400" kern="1200" dirty="0">
                          <a:solidFill>
                            <a:schemeClr val="dk1"/>
                          </a:solidFill>
                          <a:latin typeface="Gill Sans MT" panose="020B0502020104020203" pitchFamily="34" charset="77"/>
                        </a:rPr>
                        <a:t>Community dialogues</a:t>
                      </a:r>
                      <a:endParaRPr lang="en-US" sz="2400" kern="1200" dirty="0">
                        <a:solidFill>
                          <a:schemeClr val="dk1"/>
                        </a:solidFill>
                        <a:latin typeface="Gill Sans MT" panose="020B0502020104020203" pitchFamily="34" charset="77"/>
                        <a:ea typeface="+mn-ea"/>
                        <a:cs typeface="+mn-cs"/>
                      </a:endParaRPr>
                    </a:p>
                  </a:txBody>
                  <a:tcPr marL="108788" marR="108788" marT="54394" marB="54394"/>
                </a:tc>
                <a:extLst>
                  <a:ext uri="{0D108BD9-81ED-4DB2-BD59-A6C34878D82A}">
                    <a16:rowId xmlns:a16="http://schemas.microsoft.com/office/drawing/2014/main" val="2255108452"/>
                  </a:ext>
                </a:extLst>
              </a:tr>
            </a:tbl>
          </a:graphicData>
        </a:graphic>
      </p:graphicFrame>
    </p:spTree>
    <p:extLst>
      <p:ext uri="{BB962C8B-B14F-4D97-AF65-F5344CB8AC3E}">
        <p14:creationId xmlns:p14="http://schemas.microsoft.com/office/powerpoint/2010/main" val="16743038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B924EA2-5D1F-DC4D-9F8B-79190F4D1917}"/>
              </a:ext>
            </a:extLst>
          </p:cNvPr>
          <p:cNvSpPr>
            <a:spLocks noGrp="1"/>
          </p:cNvSpPr>
          <p:nvPr>
            <p:ph type="title"/>
          </p:nvPr>
        </p:nvSpPr>
        <p:spPr>
          <a:xfrm>
            <a:off x="5104071" y="260621"/>
            <a:ext cx="6902270" cy="856979"/>
          </a:xfrm>
        </p:spPr>
        <p:txBody>
          <a:bodyPr>
            <a:normAutofit fontScale="90000"/>
          </a:bodyPr>
          <a:lstStyle/>
          <a:p>
            <a:r>
              <a:rPr lang="en-US" sz="3200" b="1" dirty="0">
                <a:solidFill>
                  <a:srgbClr val="FF661B"/>
                </a:solidFill>
                <a:latin typeface="Gill Sans MT" panose="020B0502020104020203" pitchFamily="34" charset="77"/>
              </a:rPr>
              <a:t>Specific Tools and Materials to be Developed</a:t>
            </a:r>
          </a:p>
        </p:txBody>
      </p:sp>
      <p:pic>
        <p:nvPicPr>
          <p:cNvPr id="1026" name="Picture 2" descr="16 Types of Modes of Communication with Examples - Leverage Edu">
            <a:extLst>
              <a:ext uri="{FF2B5EF4-FFF2-40B4-BE49-F238E27FC236}">
                <a16:creationId xmlns:a16="http://schemas.microsoft.com/office/drawing/2014/main" id="{7512AE6D-9105-A94E-83AB-BDF96FD905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130" r="22136" b="-5"/>
          <a:stretch/>
        </p:blipFill>
        <p:spPr bwMode="auto">
          <a:xfrm>
            <a:off x="21" y="10"/>
            <a:ext cx="4688093" cy="6707236"/>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32F36E7-3A94-E443-A1E3-9B8BA86B3DB6}"/>
              </a:ext>
            </a:extLst>
          </p:cNvPr>
          <p:cNvSpPr>
            <a:spLocks noGrp="1"/>
          </p:cNvSpPr>
          <p:nvPr>
            <p:ph idx="1"/>
          </p:nvPr>
        </p:nvSpPr>
        <p:spPr>
          <a:xfrm>
            <a:off x="4688114" y="1378221"/>
            <a:ext cx="7318227" cy="5401323"/>
          </a:xfrm>
        </p:spPr>
        <p:txBody>
          <a:bodyPr>
            <a:normAutofit fontScale="92500" lnSpcReduction="20000"/>
          </a:bodyPr>
          <a:lstStyle/>
          <a:p>
            <a:pPr>
              <a:buFont typeface="Wingdings" pitchFamily="2" charset="2"/>
              <a:buChar char="v"/>
            </a:pPr>
            <a:r>
              <a:rPr lang="en-US" sz="1700" dirty="0">
                <a:latin typeface="Gill Sans MT" panose="020B0502020104020203" pitchFamily="34" charset="77"/>
              </a:rPr>
              <a:t>For IPC, the Family Life School (FLS) model (in learning sites) will be the main platform of implementation which leverages existing community structures, enhances peer to peer support, male participation and ownership by all and takes on a multi-sectoral approach.</a:t>
            </a:r>
          </a:p>
          <a:p>
            <a:pPr>
              <a:buFont typeface="Wingdings" pitchFamily="2" charset="2"/>
              <a:buChar char="v"/>
            </a:pPr>
            <a:r>
              <a:rPr lang="en-US" sz="1700" dirty="0">
                <a:latin typeface="Gill Sans MT" panose="020B0502020104020203" pitchFamily="34" charset="77"/>
              </a:rPr>
              <a:t>Since the FH components are interrelated and speak to the same audience, there will be one key tool for IPC ”the wheel of practice” that shall be used within the FLS.</a:t>
            </a:r>
          </a:p>
          <a:p>
            <a:pPr>
              <a:buFont typeface="Wingdings" pitchFamily="2" charset="2"/>
              <a:buChar char="v"/>
            </a:pPr>
            <a:r>
              <a:rPr lang="en-US" sz="1700" dirty="0">
                <a:latin typeface="Gill Sans MT" panose="020B0502020104020203" pitchFamily="34" charset="77"/>
              </a:rPr>
              <a:t>Other tools and materials will include:</a:t>
            </a:r>
          </a:p>
          <a:p>
            <a:pPr lvl="1">
              <a:buFont typeface="Wingdings" pitchFamily="2" charset="2"/>
              <a:buChar char="v"/>
            </a:pPr>
            <a:r>
              <a:rPr lang="en-US" sz="1700" dirty="0">
                <a:latin typeface="Gill Sans MT" panose="020B0502020104020203" pitchFamily="34" charset="77"/>
              </a:rPr>
              <a:t>Digital messages like Facebook, SMS, IVR messages etc.</a:t>
            </a:r>
          </a:p>
          <a:p>
            <a:pPr lvl="1">
              <a:buFont typeface="Wingdings" pitchFamily="2" charset="2"/>
              <a:buChar char="v"/>
            </a:pPr>
            <a:r>
              <a:rPr lang="en-US" sz="1700" dirty="0">
                <a:latin typeface="Gill Sans MT" panose="020B0502020104020203" pitchFamily="34" charset="77"/>
              </a:rPr>
              <a:t>Talking points for gate keepers</a:t>
            </a:r>
          </a:p>
          <a:p>
            <a:pPr lvl="1">
              <a:buFont typeface="Wingdings" pitchFamily="2" charset="2"/>
              <a:buChar char="v"/>
            </a:pPr>
            <a:r>
              <a:rPr lang="en-US" sz="1700" dirty="0">
                <a:latin typeface="Gill Sans MT" panose="020B0502020104020203" pitchFamily="34" charset="77"/>
              </a:rPr>
              <a:t>Job aides for health workers</a:t>
            </a:r>
          </a:p>
          <a:p>
            <a:pPr lvl="1">
              <a:buFont typeface="Wingdings" pitchFamily="2" charset="2"/>
              <a:buChar char="v"/>
            </a:pPr>
            <a:r>
              <a:rPr lang="en-US" sz="1700" dirty="0">
                <a:latin typeface="Gill Sans MT" panose="020B0502020104020203" pitchFamily="34" charset="77"/>
              </a:rPr>
              <a:t>Radio materials - </a:t>
            </a:r>
            <a:r>
              <a:rPr lang="en-US" sz="1700" dirty="0"/>
              <a:t>radio spots, DJ mentions, announcements, jingles and audience engagement guides, drama series</a:t>
            </a:r>
            <a:endParaRPr lang="en-US" sz="1700" dirty="0">
              <a:latin typeface="Gill Sans MT" panose="020B0502020104020203" pitchFamily="34" charset="77"/>
            </a:endParaRPr>
          </a:p>
          <a:p>
            <a:pPr lvl="1">
              <a:buFont typeface="Wingdings" pitchFamily="2" charset="2"/>
              <a:buChar char="v"/>
            </a:pPr>
            <a:r>
              <a:rPr lang="en-US" sz="1700" dirty="0">
                <a:latin typeface="Gill Sans MT" panose="020B0502020104020203" pitchFamily="34" charset="77"/>
              </a:rPr>
              <a:t>Videos</a:t>
            </a:r>
          </a:p>
          <a:p>
            <a:pPr lvl="1">
              <a:buFont typeface="Wingdings" pitchFamily="2" charset="2"/>
              <a:buChar char="v"/>
            </a:pPr>
            <a:r>
              <a:rPr lang="en-US" sz="1700" dirty="0">
                <a:latin typeface="Gill Sans MT" panose="020B0502020104020203" pitchFamily="34" charset="77"/>
              </a:rPr>
              <a:t>How to guides on food demonstrations, kitchen gardening, dietary diversity cards, proper net care</a:t>
            </a:r>
          </a:p>
          <a:p>
            <a:pPr lvl="1">
              <a:buFont typeface="Wingdings" pitchFamily="2" charset="2"/>
              <a:buChar char="v"/>
            </a:pPr>
            <a:r>
              <a:rPr lang="en-US" sz="1700" dirty="0">
                <a:latin typeface="Gill Sans MT" panose="020B0502020104020203" pitchFamily="34" charset="77"/>
              </a:rPr>
              <a:t>Testimonials from positive deviants and model FLS beneficiaries</a:t>
            </a:r>
          </a:p>
          <a:p>
            <a:pPr lvl="1">
              <a:buFont typeface="Wingdings" pitchFamily="2" charset="2"/>
              <a:buChar char="v"/>
            </a:pPr>
            <a:r>
              <a:rPr lang="en-US" sz="1700" dirty="0">
                <a:latin typeface="Gill Sans MT" panose="020B0502020104020203" pitchFamily="34" charset="77"/>
              </a:rPr>
              <a:t>Trigger materials like posters</a:t>
            </a:r>
          </a:p>
          <a:p>
            <a:pPr lvl="1">
              <a:buFont typeface="Wingdings" pitchFamily="2" charset="2"/>
              <a:buChar char="v"/>
            </a:pPr>
            <a:r>
              <a:rPr lang="en-US" sz="1700" dirty="0">
                <a:latin typeface="Gill Sans MT" panose="020B0502020104020203" pitchFamily="34" charset="77"/>
              </a:rPr>
              <a:t>Talking points for leaders and champions</a:t>
            </a:r>
          </a:p>
          <a:p>
            <a:pPr lvl="1">
              <a:buFont typeface="Wingdings" pitchFamily="2" charset="2"/>
              <a:buChar char="v"/>
            </a:pPr>
            <a:r>
              <a:rPr lang="en-US" sz="1700" dirty="0">
                <a:latin typeface="Gill Sans MT" panose="020B0502020104020203" pitchFamily="34" charset="77"/>
              </a:rPr>
              <a:t>Collateral / promotional materials </a:t>
            </a:r>
          </a:p>
          <a:p>
            <a:pPr lvl="1">
              <a:buFont typeface="Wingdings" pitchFamily="2" charset="2"/>
              <a:buChar char="v"/>
            </a:pPr>
            <a:r>
              <a:rPr lang="en-US" sz="1700" dirty="0">
                <a:latin typeface="Gill Sans MT" panose="020B0502020104020203" pitchFamily="34" charset="77"/>
              </a:rPr>
              <a:t>ANC invitation cards for men</a:t>
            </a:r>
          </a:p>
          <a:p>
            <a:pPr lvl="1">
              <a:buFont typeface="Wingdings" pitchFamily="2" charset="2"/>
              <a:buChar char="v"/>
            </a:pPr>
            <a:r>
              <a:rPr lang="en-US" sz="1700" dirty="0">
                <a:latin typeface="Gill Sans MT" panose="020B0502020104020203" pitchFamily="34" charset="77"/>
              </a:rPr>
              <a:t>Audience profiling tool</a:t>
            </a:r>
          </a:p>
          <a:p>
            <a:pPr lvl="1">
              <a:buFont typeface="Wingdings" pitchFamily="2" charset="2"/>
              <a:buChar char="v"/>
            </a:pPr>
            <a:r>
              <a:rPr lang="en-US" sz="1700" dirty="0">
                <a:latin typeface="Gill Sans MT" panose="020B0502020104020203" pitchFamily="34" charset="77"/>
              </a:rPr>
              <a:t>Milestone tracking tool for both pregnancy and child rearing</a:t>
            </a:r>
            <a:endParaRPr lang="en-US" sz="1400" dirty="0">
              <a:latin typeface="Gill Sans MT" panose="020B0502020104020203" pitchFamily="34" charset="77"/>
            </a:endParaRPr>
          </a:p>
        </p:txBody>
      </p:sp>
    </p:spTree>
    <p:extLst>
      <p:ext uri="{BB962C8B-B14F-4D97-AF65-F5344CB8AC3E}">
        <p14:creationId xmlns:p14="http://schemas.microsoft.com/office/powerpoint/2010/main" val="25821297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692C6CC-2564-D94B-9FD1-710271162C5F}"/>
              </a:ext>
            </a:extLst>
          </p:cNvPr>
          <p:cNvSpPr>
            <a:spLocks noGrp="1"/>
          </p:cNvSpPr>
          <p:nvPr>
            <p:ph type="title"/>
          </p:nvPr>
        </p:nvSpPr>
        <p:spPr>
          <a:xfrm>
            <a:off x="838200" y="365125"/>
            <a:ext cx="9093200" cy="650875"/>
          </a:xfrm>
        </p:spPr>
        <p:txBody>
          <a:bodyPr>
            <a:normAutofit fontScale="90000"/>
          </a:bodyPr>
          <a:lstStyle/>
          <a:p>
            <a:r>
              <a:rPr lang="en-US" sz="4300" b="1" dirty="0">
                <a:solidFill>
                  <a:srgbClr val="FF661B"/>
                </a:solidFill>
                <a:latin typeface="Gill Sans MT" panose="020B0502020104020203" pitchFamily="34" charset="77"/>
              </a:rPr>
              <a:t>About the Wheel of Practice</a:t>
            </a:r>
          </a:p>
        </p:txBody>
      </p:sp>
      <p:sp>
        <p:nvSpPr>
          <p:cNvPr id="3" name="Content Placeholder 2">
            <a:extLst>
              <a:ext uri="{FF2B5EF4-FFF2-40B4-BE49-F238E27FC236}">
                <a16:creationId xmlns:a16="http://schemas.microsoft.com/office/drawing/2014/main" id="{EAF0F2AD-1A46-2340-8E4B-50CFE08EFEA4}"/>
              </a:ext>
            </a:extLst>
          </p:cNvPr>
          <p:cNvSpPr>
            <a:spLocks noGrp="1"/>
          </p:cNvSpPr>
          <p:nvPr>
            <p:ph sz="half" idx="1"/>
          </p:nvPr>
        </p:nvSpPr>
        <p:spPr>
          <a:xfrm>
            <a:off x="838200" y="1397000"/>
            <a:ext cx="6248400" cy="5249033"/>
          </a:xfrm>
          <a:solidFill>
            <a:schemeClr val="accent2">
              <a:lumMod val="20000"/>
              <a:lumOff val="80000"/>
            </a:schemeClr>
          </a:solidFill>
        </p:spPr>
        <p:txBody>
          <a:bodyPr>
            <a:normAutofit fontScale="85000" lnSpcReduction="10000"/>
          </a:bodyPr>
          <a:lstStyle/>
          <a:p>
            <a:pPr>
              <a:buFont typeface="Wingdings" pitchFamily="2" charset="2"/>
              <a:buChar char="v"/>
            </a:pPr>
            <a:r>
              <a:rPr lang="en-US" dirty="0">
                <a:latin typeface="Gill Sans MT" panose="020B0502020104020203" pitchFamily="34" charset="0"/>
              </a:rPr>
              <a:t>It is an SBC approach </a:t>
            </a:r>
            <a:r>
              <a:rPr lang="en-US" dirty="0">
                <a:latin typeface="Gill Sans MT" panose="020B0502020104020203" pitchFamily="34" charset="0"/>
                <a:ea typeface="Calibri" panose="020F0502020204030204" pitchFamily="34" charset="0"/>
                <a:cs typeface="Times New Roman" panose="02020603050405020304" pitchFamily="18" charset="0"/>
              </a:rPr>
              <a:t>that integrates key FH practices aimed at improving health outcomes for children and women of reproductive age.</a:t>
            </a:r>
          </a:p>
          <a:p>
            <a:pPr marL="0" indent="0">
              <a:buNone/>
            </a:pPr>
            <a:endParaRPr lang="en-US" dirty="0">
              <a:latin typeface="Gill Sans MT" panose="020B0502020104020203" pitchFamily="34" charset="0"/>
            </a:endParaRPr>
          </a:p>
          <a:p>
            <a:pPr>
              <a:buFont typeface="Wingdings" pitchFamily="2" charset="2"/>
              <a:buChar char="v"/>
            </a:pPr>
            <a:r>
              <a:rPr lang="en-US" dirty="0">
                <a:latin typeface="Gill Sans MT" panose="020B0502020104020203" pitchFamily="34" charset="0"/>
              </a:rPr>
              <a:t>It is used by community health workers to conduct negotiated counseling  during monthly home visits.</a:t>
            </a:r>
          </a:p>
          <a:p>
            <a:pPr marL="0" indent="0">
              <a:buNone/>
            </a:pPr>
            <a:r>
              <a:rPr lang="en-US" dirty="0">
                <a:latin typeface="Gill Sans MT" panose="020B0502020104020203" pitchFamily="34" charset="0"/>
              </a:rPr>
              <a:t> </a:t>
            </a:r>
          </a:p>
          <a:p>
            <a:pPr>
              <a:buFont typeface="Wingdings" pitchFamily="2" charset="2"/>
              <a:buChar char="v"/>
            </a:pPr>
            <a:r>
              <a:rPr lang="en-US" altLang="en-US" dirty="0">
                <a:solidFill>
                  <a:srgbClr val="000000"/>
                </a:solidFill>
                <a:latin typeface="Gill Sans MT" panose="020B0502020104020203" pitchFamily="34" charset="77"/>
              </a:rPr>
              <a:t>The practices are in pictorial form and laid out in a wheel shape hence the name “the wheel”.</a:t>
            </a:r>
          </a:p>
          <a:p>
            <a:pPr marL="0" indent="0">
              <a:buNone/>
            </a:pPr>
            <a:endParaRPr lang="en-US" altLang="en-US" dirty="0">
              <a:solidFill>
                <a:srgbClr val="000000"/>
              </a:solidFill>
              <a:latin typeface="Gill Sans MT" panose="020B0502020104020203" pitchFamily="34" charset="77"/>
            </a:endParaRPr>
          </a:p>
          <a:p>
            <a:pPr>
              <a:buFont typeface="Wingdings" pitchFamily="2" charset="2"/>
              <a:buChar char="v"/>
            </a:pPr>
            <a:r>
              <a:rPr lang="en-US" altLang="en-US" dirty="0">
                <a:solidFill>
                  <a:srgbClr val="000000"/>
                </a:solidFill>
                <a:latin typeface="Gill Sans MT" panose="020B0502020104020203" pitchFamily="34" charset="77"/>
              </a:rPr>
              <a:t>Used by community health workers to conduct negotiated counseling at community level.</a:t>
            </a:r>
            <a:endParaRPr lang="en-US" dirty="0">
              <a:latin typeface="Gill Sans MT" panose="020B0502020104020203" pitchFamily="34" charset="0"/>
            </a:endParaRPr>
          </a:p>
        </p:txBody>
      </p:sp>
      <p:pic>
        <p:nvPicPr>
          <p:cNvPr id="5" name="Picture 4">
            <a:extLst>
              <a:ext uri="{FF2B5EF4-FFF2-40B4-BE49-F238E27FC236}">
                <a16:creationId xmlns:a16="http://schemas.microsoft.com/office/drawing/2014/main" id="{A814C2E9-3B15-AD43-8824-90E865404811}"/>
              </a:ext>
            </a:extLst>
          </p:cNvPr>
          <p:cNvPicPr>
            <a:picLocks noChangeAspect="1"/>
          </p:cNvPicPr>
          <p:nvPr/>
        </p:nvPicPr>
        <p:blipFill>
          <a:blip r:embed="rId2"/>
          <a:stretch>
            <a:fillRect/>
          </a:stretch>
        </p:blipFill>
        <p:spPr>
          <a:xfrm>
            <a:off x="7531658" y="1409700"/>
            <a:ext cx="3703369" cy="52363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8521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438BCA9-1FB0-488E-8E14-83D6B961A35B}"/>
              </a:ext>
            </a:extLst>
          </p:cNvPr>
          <p:cNvPicPr>
            <a:picLocks noChangeAspect="1"/>
          </p:cNvPicPr>
          <p:nvPr/>
        </p:nvPicPr>
        <p:blipFill rotWithShape="1">
          <a:blip r:embed="rId2">
            <a:alphaModFix amt="35000"/>
          </a:blip>
          <a:srcRect b="6250"/>
          <a:stretch/>
        </p:blipFill>
        <p:spPr>
          <a:xfrm>
            <a:off x="20" y="10"/>
            <a:ext cx="12191980" cy="6857990"/>
          </a:xfrm>
          <a:prstGeom prst="rect">
            <a:avLst/>
          </a:prstGeom>
        </p:spPr>
      </p:pic>
      <p:sp>
        <p:nvSpPr>
          <p:cNvPr id="4" name="Title 3">
            <a:extLst>
              <a:ext uri="{FF2B5EF4-FFF2-40B4-BE49-F238E27FC236}">
                <a16:creationId xmlns:a16="http://schemas.microsoft.com/office/drawing/2014/main" id="{BB924EA2-5D1F-DC4D-9F8B-79190F4D1917}"/>
              </a:ext>
            </a:extLst>
          </p:cNvPr>
          <p:cNvSpPr>
            <a:spLocks noGrp="1"/>
          </p:cNvSpPr>
          <p:nvPr>
            <p:ph type="title"/>
          </p:nvPr>
        </p:nvSpPr>
        <p:spPr>
          <a:xfrm>
            <a:off x="838200" y="365125"/>
            <a:ext cx="10515600" cy="1325563"/>
          </a:xfrm>
        </p:spPr>
        <p:txBody>
          <a:bodyPr>
            <a:normAutofit/>
          </a:bodyPr>
          <a:lstStyle/>
          <a:p>
            <a:r>
              <a:rPr lang="en-US">
                <a:solidFill>
                  <a:srgbClr val="FFFFFF"/>
                </a:solidFill>
                <a:latin typeface="Gill Sans MT" panose="020B0502020104020203" pitchFamily="34" charset="77"/>
              </a:rPr>
              <a:t>Other Creative Considerations</a:t>
            </a:r>
          </a:p>
        </p:txBody>
      </p:sp>
      <p:graphicFrame>
        <p:nvGraphicFramePr>
          <p:cNvPr id="6" name="Content Placeholder 2">
            <a:extLst>
              <a:ext uri="{FF2B5EF4-FFF2-40B4-BE49-F238E27FC236}">
                <a16:creationId xmlns:a16="http://schemas.microsoft.com/office/drawing/2014/main" id="{34A33395-A55F-4CA5-885A-D3C4192756BA}"/>
              </a:ext>
            </a:extLst>
          </p:cNvPr>
          <p:cNvGraphicFramePr>
            <a:graphicFrameLocks noGrp="1"/>
          </p:cNvGraphicFramePr>
          <p:nvPr>
            <p:ph idx="1"/>
            <p:extLst>
              <p:ext uri="{D42A27DB-BD31-4B8C-83A1-F6EECF244321}">
                <p14:modId xmlns:p14="http://schemas.microsoft.com/office/powerpoint/2010/main" val="354919113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9798964"/>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9F10D-8644-AF4E-A21C-0DE0161E78DD}"/>
              </a:ext>
            </a:extLst>
          </p:cNvPr>
          <p:cNvSpPr>
            <a:spLocks noGrp="1"/>
          </p:cNvSpPr>
          <p:nvPr>
            <p:ph type="ctrTitle"/>
          </p:nvPr>
        </p:nvSpPr>
        <p:spPr>
          <a:xfrm>
            <a:off x="1294443" y="2042179"/>
            <a:ext cx="9603113" cy="1655762"/>
          </a:xfrm>
        </p:spPr>
        <p:txBody>
          <a:bodyPr>
            <a:normAutofit/>
          </a:bodyPr>
          <a:lstStyle/>
          <a:p>
            <a:r>
              <a:rPr lang="en-US" sz="4800" dirty="0">
                <a:solidFill>
                  <a:srgbClr val="FF661B"/>
                </a:solidFill>
                <a:latin typeface="Gill Sans MT" panose="020B0502020104020203" pitchFamily="34" charset="77"/>
              </a:rPr>
              <a:t>Thank You!</a:t>
            </a:r>
          </a:p>
        </p:txBody>
      </p:sp>
      <p:pic>
        <p:nvPicPr>
          <p:cNvPr id="8" name="Picture 7" descr="A picture containing logo&#10;&#10;Description automatically generated">
            <a:extLst>
              <a:ext uri="{FF2B5EF4-FFF2-40B4-BE49-F238E27FC236}">
                <a16:creationId xmlns:a16="http://schemas.microsoft.com/office/drawing/2014/main" id="{924B1B8D-6679-E84E-9DDA-0E7BA007CEF8}"/>
              </a:ext>
            </a:extLst>
          </p:cNvPr>
          <p:cNvPicPr>
            <a:picLocks noChangeAspect="1"/>
          </p:cNvPicPr>
          <p:nvPr/>
        </p:nvPicPr>
        <p:blipFill>
          <a:blip r:embed="rId2"/>
          <a:stretch>
            <a:fillRect/>
          </a:stretch>
        </p:blipFill>
        <p:spPr>
          <a:xfrm>
            <a:off x="5401089" y="640284"/>
            <a:ext cx="1389820" cy="1645247"/>
          </a:xfrm>
          <a:prstGeom prst="rect">
            <a:avLst/>
          </a:prstGeom>
        </p:spPr>
      </p:pic>
      <p:grpSp>
        <p:nvGrpSpPr>
          <p:cNvPr id="20" name="Group 19">
            <a:extLst>
              <a:ext uri="{FF2B5EF4-FFF2-40B4-BE49-F238E27FC236}">
                <a16:creationId xmlns:a16="http://schemas.microsoft.com/office/drawing/2014/main" id="{5BB80984-6533-3941-9775-29A95CBC4244}"/>
              </a:ext>
            </a:extLst>
          </p:cNvPr>
          <p:cNvGrpSpPr/>
          <p:nvPr/>
        </p:nvGrpSpPr>
        <p:grpSpPr>
          <a:xfrm>
            <a:off x="445458" y="6036693"/>
            <a:ext cx="11323408" cy="705832"/>
            <a:chOff x="391670" y="6036694"/>
            <a:chExt cx="11323408" cy="705832"/>
          </a:xfrm>
        </p:grpSpPr>
        <p:pic>
          <p:nvPicPr>
            <p:cNvPr id="10" name="Picture 9" descr="Logo&#10;&#10;Description automatically generated">
              <a:extLst>
                <a:ext uri="{FF2B5EF4-FFF2-40B4-BE49-F238E27FC236}">
                  <a16:creationId xmlns:a16="http://schemas.microsoft.com/office/drawing/2014/main" id="{26EFD8EB-1097-3F43-93C4-8118BEBD3247}"/>
                </a:ext>
              </a:extLst>
            </p:cNvPr>
            <p:cNvPicPr>
              <a:picLocks noChangeAspect="1"/>
            </p:cNvPicPr>
            <p:nvPr/>
          </p:nvPicPr>
          <p:blipFill>
            <a:blip r:embed="rId3"/>
            <a:stretch>
              <a:fillRect/>
            </a:stretch>
          </p:blipFill>
          <p:spPr>
            <a:xfrm>
              <a:off x="391670" y="6036694"/>
              <a:ext cx="1835165" cy="705832"/>
            </a:xfrm>
            <a:prstGeom prst="rect">
              <a:avLst/>
            </a:prstGeom>
          </p:spPr>
        </p:pic>
        <p:pic>
          <p:nvPicPr>
            <p:cNvPr id="6" name="Picture 5" descr="Text&#10;&#10;Description automatically generated">
              <a:extLst>
                <a:ext uri="{FF2B5EF4-FFF2-40B4-BE49-F238E27FC236}">
                  <a16:creationId xmlns:a16="http://schemas.microsoft.com/office/drawing/2014/main" id="{3F86531E-E6CB-034B-B591-8AFF088ADDD7}"/>
                </a:ext>
              </a:extLst>
            </p:cNvPr>
            <p:cNvPicPr>
              <a:picLocks noChangeAspect="1"/>
            </p:cNvPicPr>
            <p:nvPr/>
          </p:nvPicPr>
          <p:blipFill>
            <a:blip r:embed="rId4"/>
            <a:stretch>
              <a:fillRect/>
            </a:stretch>
          </p:blipFill>
          <p:spPr>
            <a:xfrm>
              <a:off x="2649849" y="6169614"/>
              <a:ext cx="1728515" cy="380273"/>
            </a:xfrm>
            <a:prstGeom prst="rect">
              <a:avLst/>
            </a:prstGeom>
          </p:spPr>
        </p:pic>
        <p:pic>
          <p:nvPicPr>
            <p:cNvPr id="9" name="Picture 8" descr="Logo, company name&#10;&#10;Description automatically generated">
              <a:extLst>
                <a:ext uri="{FF2B5EF4-FFF2-40B4-BE49-F238E27FC236}">
                  <a16:creationId xmlns:a16="http://schemas.microsoft.com/office/drawing/2014/main" id="{AEF97DBA-286A-CC45-B40A-33EF92F28215}"/>
                </a:ext>
              </a:extLst>
            </p:cNvPr>
            <p:cNvPicPr>
              <a:picLocks noChangeAspect="1"/>
            </p:cNvPicPr>
            <p:nvPr/>
          </p:nvPicPr>
          <p:blipFill>
            <a:blip r:embed="rId5"/>
            <a:stretch>
              <a:fillRect/>
            </a:stretch>
          </p:blipFill>
          <p:spPr>
            <a:xfrm>
              <a:off x="4847753" y="6078527"/>
              <a:ext cx="1058197" cy="551212"/>
            </a:xfrm>
            <a:prstGeom prst="rect">
              <a:avLst/>
            </a:prstGeom>
          </p:spPr>
        </p:pic>
        <p:pic>
          <p:nvPicPr>
            <p:cNvPr id="12" name="Picture 11" descr="A picture containing table, drawing&#10;&#10;Description automatically generated">
              <a:extLst>
                <a:ext uri="{FF2B5EF4-FFF2-40B4-BE49-F238E27FC236}">
                  <a16:creationId xmlns:a16="http://schemas.microsoft.com/office/drawing/2014/main" id="{F5287076-96E5-EC4C-9E01-CAAA8B46DCFC}"/>
                </a:ext>
              </a:extLst>
            </p:cNvPr>
            <p:cNvPicPr>
              <a:picLocks noChangeAspect="1"/>
            </p:cNvPicPr>
            <p:nvPr/>
          </p:nvPicPr>
          <p:blipFill>
            <a:blip r:embed="rId6"/>
            <a:stretch>
              <a:fillRect/>
            </a:stretch>
          </p:blipFill>
          <p:spPr>
            <a:xfrm>
              <a:off x="6305728" y="6254715"/>
              <a:ext cx="1192353" cy="263840"/>
            </a:xfrm>
            <a:prstGeom prst="rect">
              <a:avLst/>
            </a:prstGeom>
          </p:spPr>
        </p:pic>
        <p:pic>
          <p:nvPicPr>
            <p:cNvPr id="14" name="Picture 13" descr="A close up of a sign&#10;&#10;Description automatically generated">
              <a:extLst>
                <a:ext uri="{FF2B5EF4-FFF2-40B4-BE49-F238E27FC236}">
                  <a16:creationId xmlns:a16="http://schemas.microsoft.com/office/drawing/2014/main" id="{0F831CB9-9944-FF4C-A46C-E878B1552789}"/>
                </a:ext>
              </a:extLst>
            </p:cNvPr>
            <p:cNvPicPr>
              <a:picLocks noChangeAspect="1"/>
            </p:cNvPicPr>
            <p:nvPr/>
          </p:nvPicPr>
          <p:blipFill>
            <a:blip r:embed="rId7"/>
            <a:stretch>
              <a:fillRect/>
            </a:stretch>
          </p:blipFill>
          <p:spPr>
            <a:xfrm>
              <a:off x="7952381" y="6145712"/>
              <a:ext cx="1740261" cy="358729"/>
            </a:xfrm>
            <a:prstGeom prst="rect">
              <a:avLst/>
            </a:prstGeom>
          </p:spPr>
        </p:pic>
        <p:pic>
          <p:nvPicPr>
            <p:cNvPr id="16" name="Picture 15" descr="Text&#10;&#10;Description automatically generated">
              <a:extLst>
                <a:ext uri="{FF2B5EF4-FFF2-40B4-BE49-F238E27FC236}">
                  <a16:creationId xmlns:a16="http://schemas.microsoft.com/office/drawing/2014/main" id="{2BBA45A8-34B3-3544-B472-8F60AD38EE24}"/>
                </a:ext>
              </a:extLst>
            </p:cNvPr>
            <p:cNvPicPr>
              <a:picLocks noChangeAspect="1"/>
            </p:cNvPicPr>
            <p:nvPr/>
          </p:nvPicPr>
          <p:blipFill>
            <a:blip r:embed="rId8"/>
            <a:stretch>
              <a:fillRect/>
            </a:stretch>
          </p:blipFill>
          <p:spPr>
            <a:xfrm>
              <a:off x="10217426" y="6155173"/>
              <a:ext cx="1497652" cy="416738"/>
            </a:xfrm>
            <a:prstGeom prst="rect">
              <a:avLst/>
            </a:prstGeom>
          </p:spPr>
        </p:pic>
      </p:grpSp>
    </p:spTree>
    <p:extLst>
      <p:ext uri="{BB962C8B-B14F-4D97-AF65-F5344CB8AC3E}">
        <p14:creationId xmlns:p14="http://schemas.microsoft.com/office/powerpoint/2010/main" val="3091862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Rectangle 27">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B924EA2-5D1F-DC4D-9F8B-79190F4D1917}"/>
              </a:ext>
            </a:extLst>
          </p:cNvPr>
          <p:cNvSpPr>
            <a:spLocks noGrp="1"/>
          </p:cNvSpPr>
          <p:nvPr>
            <p:ph type="title"/>
          </p:nvPr>
        </p:nvSpPr>
        <p:spPr>
          <a:xfrm>
            <a:off x="466722" y="586855"/>
            <a:ext cx="3201366" cy="3387497"/>
          </a:xfrm>
        </p:spPr>
        <p:txBody>
          <a:bodyPr anchor="b">
            <a:normAutofit fontScale="90000"/>
          </a:bodyPr>
          <a:lstStyle/>
          <a:p>
            <a:pPr algn="r"/>
            <a:r>
              <a:rPr lang="en-US" sz="4000" dirty="0">
                <a:solidFill>
                  <a:srgbClr val="FFFFFF"/>
                </a:solidFill>
                <a:latin typeface="Gill Sans MT" panose="020B0502020104020203" pitchFamily="34" charset="77"/>
              </a:rPr>
              <a:t>Competitive Behaviors / Barriers – Family Planning – AGYWs (15-24)</a:t>
            </a:r>
          </a:p>
        </p:txBody>
      </p:sp>
      <p:sp>
        <p:nvSpPr>
          <p:cNvPr id="3" name="Content Placeholder 2">
            <a:extLst>
              <a:ext uri="{FF2B5EF4-FFF2-40B4-BE49-F238E27FC236}">
                <a16:creationId xmlns:a16="http://schemas.microsoft.com/office/drawing/2014/main" id="{032F36E7-3A94-E443-A1E3-9B8BA86B3DB6}"/>
              </a:ext>
            </a:extLst>
          </p:cNvPr>
          <p:cNvSpPr>
            <a:spLocks noGrp="1"/>
          </p:cNvSpPr>
          <p:nvPr>
            <p:ph idx="1"/>
          </p:nvPr>
        </p:nvSpPr>
        <p:spPr>
          <a:xfrm>
            <a:off x="4810259" y="649480"/>
            <a:ext cx="6555347" cy="5546047"/>
          </a:xfrm>
        </p:spPr>
        <p:txBody>
          <a:bodyPr anchor="ctr">
            <a:normAutofit lnSpcReduction="10000"/>
          </a:bodyPr>
          <a:lstStyle/>
          <a:p>
            <a:pPr>
              <a:buFont typeface="Wingdings" pitchFamily="2" charset="2"/>
              <a:buChar char="v"/>
            </a:pPr>
            <a:r>
              <a:rPr lang="en-US" sz="1900" u="sng" dirty="0">
                <a:latin typeface="Gill Sans MT" panose="020B0502020104020203" pitchFamily="34" charset="77"/>
              </a:rPr>
              <a:t>I</a:t>
            </a:r>
            <a:r>
              <a:rPr lang="en-US" sz="1900" b="1" u="sng" dirty="0">
                <a:latin typeface="Gill Sans MT" panose="020B0502020104020203" pitchFamily="34" charset="77"/>
              </a:rPr>
              <a:t>nformation</a:t>
            </a:r>
            <a:r>
              <a:rPr lang="en-US" sz="1900" u="sng" dirty="0">
                <a:latin typeface="Gill Sans MT" panose="020B0502020104020203" pitchFamily="34" charset="77"/>
              </a:rPr>
              <a:t>: </a:t>
            </a:r>
            <a:r>
              <a:rPr lang="en-US" sz="1900" dirty="0">
                <a:latin typeface="Gill Sans MT" panose="020B0502020104020203" pitchFamily="34" charset="77"/>
              </a:rPr>
              <a:t>There is limited knowledge on how FP methods work. There is limited contact with health workers and champions who are credible sources of information on FP.  Women access FP information from peers.</a:t>
            </a:r>
          </a:p>
          <a:p>
            <a:pPr marL="0" indent="0">
              <a:buNone/>
            </a:pPr>
            <a:endParaRPr lang="en-US" sz="1900" dirty="0">
              <a:latin typeface="Gill Sans MT" panose="020B0502020104020203" pitchFamily="34" charset="77"/>
            </a:endParaRPr>
          </a:p>
          <a:p>
            <a:pPr>
              <a:buFont typeface="Wingdings" pitchFamily="2" charset="2"/>
              <a:buChar char="v"/>
            </a:pPr>
            <a:r>
              <a:rPr lang="en-US" sz="1900" b="1" u="sng" dirty="0">
                <a:latin typeface="Gill Sans MT" panose="020B0502020104020203" pitchFamily="34" charset="77"/>
              </a:rPr>
              <a:t>Motivation:</a:t>
            </a:r>
            <a:r>
              <a:rPr lang="en-US" sz="1900" b="1" dirty="0">
                <a:latin typeface="Gill Sans MT" panose="020B0502020104020203" pitchFamily="34" charset="77"/>
              </a:rPr>
              <a:t> </a:t>
            </a:r>
            <a:r>
              <a:rPr lang="en-US" sz="1900" dirty="0">
                <a:latin typeface="Gill Sans MT" panose="020B0502020104020203" pitchFamily="34" charset="77"/>
              </a:rPr>
              <a:t>There are fear of side effects, myths, and misconceptions of infertility or slow return to fertility, cancerous growth, birth defects, pregnancy, and miscarriage. Negative peer influence (recommending wrong pregnancy prevention methods).</a:t>
            </a:r>
          </a:p>
          <a:p>
            <a:pPr marL="0" indent="0">
              <a:buNone/>
            </a:pPr>
            <a:endParaRPr lang="en-US" sz="1900" dirty="0">
              <a:latin typeface="Gill Sans MT" panose="020B0502020104020203" pitchFamily="34" charset="77"/>
            </a:endParaRPr>
          </a:p>
          <a:p>
            <a:pPr>
              <a:buFont typeface="Wingdings" pitchFamily="2" charset="2"/>
              <a:buChar char="v"/>
            </a:pPr>
            <a:r>
              <a:rPr lang="en-US" sz="1900" b="1" u="sng" dirty="0">
                <a:latin typeface="Gill Sans MT" panose="020B0502020104020203" pitchFamily="34" charset="77"/>
              </a:rPr>
              <a:t>Ability to Act:</a:t>
            </a:r>
            <a:r>
              <a:rPr lang="en-US" sz="1900" dirty="0">
                <a:latin typeface="Gill Sans MT" panose="020B0502020104020203" pitchFamily="34" charset="77"/>
              </a:rPr>
              <a:t> There is lack of spouse/partner support or fear of consequences from a partner. Limited available FP options at the facility. Lack of skills to negotiate contraceptive use.</a:t>
            </a:r>
          </a:p>
          <a:p>
            <a:pPr marL="0" indent="0">
              <a:buNone/>
            </a:pPr>
            <a:endParaRPr lang="en-US" sz="1900" dirty="0">
              <a:latin typeface="Gill Sans MT" panose="020B0502020104020203" pitchFamily="34" charset="77"/>
            </a:endParaRPr>
          </a:p>
          <a:p>
            <a:pPr>
              <a:buFont typeface="Wingdings" pitchFamily="2" charset="2"/>
              <a:buChar char="v"/>
            </a:pPr>
            <a:r>
              <a:rPr lang="en-US" sz="1900" b="1" u="sng" dirty="0">
                <a:latin typeface="Gill Sans MT" panose="020B0502020104020203" pitchFamily="34" charset="77"/>
              </a:rPr>
              <a:t>Norms:</a:t>
            </a:r>
            <a:r>
              <a:rPr lang="en-US" sz="1900" dirty="0">
                <a:latin typeface="Gill Sans MT" panose="020B0502020104020203" pitchFamily="34" charset="77"/>
              </a:rPr>
              <a:t> Children are a blessing and a sign of wealth/status in the community, hence there is no need to limit them through FP. Perception that FP is only for women.</a:t>
            </a:r>
          </a:p>
          <a:p>
            <a:pPr marL="0" indent="0">
              <a:buNone/>
            </a:pPr>
            <a:endParaRPr lang="en-US" sz="1900" dirty="0"/>
          </a:p>
          <a:p>
            <a:endParaRPr lang="en-US" sz="1900" dirty="0"/>
          </a:p>
        </p:txBody>
      </p:sp>
    </p:spTree>
    <p:extLst>
      <p:ext uri="{BB962C8B-B14F-4D97-AF65-F5344CB8AC3E}">
        <p14:creationId xmlns:p14="http://schemas.microsoft.com/office/powerpoint/2010/main" val="3644735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Rectangle 3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5692D0-1B8C-6E4B-A2DE-7C875A9A41B4}"/>
              </a:ext>
            </a:extLst>
          </p:cNvPr>
          <p:cNvSpPr>
            <a:spLocks noGrp="1"/>
          </p:cNvSpPr>
          <p:nvPr>
            <p:ph type="title"/>
          </p:nvPr>
        </p:nvSpPr>
        <p:spPr>
          <a:xfrm>
            <a:off x="466722" y="586855"/>
            <a:ext cx="3201366" cy="3387497"/>
          </a:xfrm>
        </p:spPr>
        <p:txBody>
          <a:bodyPr anchor="b">
            <a:normAutofit fontScale="90000"/>
          </a:bodyPr>
          <a:lstStyle/>
          <a:p>
            <a:pPr algn="r"/>
            <a:r>
              <a:rPr lang="en-US" sz="4000" dirty="0">
                <a:solidFill>
                  <a:srgbClr val="FFFFFF"/>
                </a:solidFill>
                <a:latin typeface="Gill Sans MT" panose="020B0502020104020203" pitchFamily="34" charset="77"/>
              </a:rPr>
              <a:t>Competitive Behaviors / Barriers – Family Planning – Adolescent Girls (10-14)</a:t>
            </a:r>
          </a:p>
        </p:txBody>
      </p:sp>
      <p:sp>
        <p:nvSpPr>
          <p:cNvPr id="3" name="Content Placeholder 2">
            <a:extLst>
              <a:ext uri="{FF2B5EF4-FFF2-40B4-BE49-F238E27FC236}">
                <a16:creationId xmlns:a16="http://schemas.microsoft.com/office/drawing/2014/main" id="{1D233083-4097-664F-BC16-BC5CDB6CC368}"/>
              </a:ext>
            </a:extLst>
          </p:cNvPr>
          <p:cNvSpPr>
            <a:spLocks noGrp="1"/>
          </p:cNvSpPr>
          <p:nvPr>
            <p:ph idx="1"/>
          </p:nvPr>
        </p:nvSpPr>
        <p:spPr>
          <a:xfrm>
            <a:off x="4810259" y="649480"/>
            <a:ext cx="6555347" cy="5546047"/>
          </a:xfrm>
        </p:spPr>
        <p:txBody>
          <a:bodyPr anchor="ctr">
            <a:normAutofit/>
          </a:bodyPr>
          <a:lstStyle/>
          <a:p>
            <a:pPr>
              <a:buFont typeface="Wingdings" pitchFamily="2" charset="2"/>
              <a:buChar char="v"/>
            </a:pPr>
            <a:r>
              <a:rPr lang="en-US" sz="1600" b="1" u="sng" dirty="0">
                <a:latin typeface="Gill Sans MT" panose="020B0502020104020203" pitchFamily="34" charset="77"/>
              </a:rPr>
              <a:t>Information</a:t>
            </a:r>
            <a:r>
              <a:rPr lang="en-US" sz="1600" u="sng" dirty="0">
                <a:latin typeface="Gill Sans MT" panose="020B0502020104020203" pitchFamily="34" charset="77"/>
              </a:rPr>
              <a:t>: </a:t>
            </a:r>
            <a:r>
              <a:rPr lang="en-US" sz="1600" dirty="0">
                <a:latin typeface="Gill Sans MT" panose="020B0502020104020203" pitchFamily="34" charset="77"/>
              </a:rPr>
              <a:t>Limited access to correct FP information and services. Most information comes from peers. Inadequate knowledge about safe days and how they work to prevent pregnancy. Naivety about body changes.</a:t>
            </a:r>
          </a:p>
          <a:p>
            <a:pPr>
              <a:buFont typeface="Wingdings" pitchFamily="2" charset="2"/>
              <a:buChar char="v"/>
            </a:pPr>
            <a:endParaRPr lang="en-US" sz="1600" dirty="0">
              <a:latin typeface="Gill Sans MT" panose="020B0502020104020203" pitchFamily="34" charset="77"/>
            </a:endParaRPr>
          </a:p>
          <a:p>
            <a:pPr>
              <a:buFont typeface="Wingdings" pitchFamily="2" charset="2"/>
              <a:buChar char="v"/>
            </a:pPr>
            <a:r>
              <a:rPr lang="en-US" sz="1600" b="1" u="sng" dirty="0">
                <a:latin typeface="Gill Sans MT" panose="020B0502020104020203" pitchFamily="34" charset="77"/>
              </a:rPr>
              <a:t>Motivation:</a:t>
            </a:r>
            <a:r>
              <a:rPr lang="en-US" sz="1600" dirty="0">
                <a:latin typeface="Gill Sans MT" panose="020B0502020104020203" pitchFamily="34" charset="77"/>
              </a:rPr>
              <a:t> There are fear of side effects and the prevailing myths, and misconceptions about FP and pregnancy prevention. Unfriendly health care services and the fear to be judged. Peer pressure to start sex early and have many partners. Negative peer influence (recommending wrong pregnancy prevention methods). The perception that a man will love them more and they will have more control on the man if they give birth.</a:t>
            </a:r>
          </a:p>
          <a:p>
            <a:pPr>
              <a:buFont typeface="Wingdings" pitchFamily="2" charset="2"/>
              <a:buChar char="v"/>
            </a:pPr>
            <a:endParaRPr lang="en-US" sz="1600" dirty="0">
              <a:latin typeface="Gill Sans MT" panose="020B0502020104020203" pitchFamily="34" charset="77"/>
            </a:endParaRPr>
          </a:p>
          <a:p>
            <a:pPr>
              <a:buFont typeface="Wingdings" pitchFamily="2" charset="2"/>
              <a:buChar char="v"/>
            </a:pPr>
            <a:r>
              <a:rPr lang="en-US" sz="1600" b="1" u="sng" dirty="0">
                <a:latin typeface="Gill Sans MT" panose="020B0502020104020203" pitchFamily="34" charset="77"/>
              </a:rPr>
              <a:t>Ability to Act</a:t>
            </a:r>
            <a:r>
              <a:rPr lang="en-US" sz="1600" u="sng" dirty="0">
                <a:latin typeface="Gill Sans MT" panose="020B0502020104020203" pitchFamily="34" charset="77"/>
              </a:rPr>
              <a:t>:</a:t>
            </a:r>
            <a:r>
              <a:rPr lang="en-US" sz="1600" dirty="0">
                <a:latin typeface="Gill Sans MT" panose="020B0502020104020203" pitchFamily="34" charset="77"/>
              </a:rPr>
              <a:t> Lack of candid and open dialogue on sexuality with parents or caretakers. Parents/teachers talk about sexuality in parables and indirectly. Services are often far away. Strong emotional and sexual urge that impairs judgment and leads to wrong decisions. </a:t>
            </a:r>
          </a:p>
          <a:p>
            <a:pPr>
              <a:buFont typeface="Wingdings" pitchFamily="2" charset="2"/>
              <a:buChar char="v"/>
            </a:pPr>
            <a:endParaRPr lang="en-US" sz="1600" dirty="0">
              <a:latin typeface="Gill Sans MT" panose="020B0502020104020203" pitchFamily="34" charset="77"/>
            </a:endParaRPr>
          </a:p>
          <a:p>
            <a:pPr>
              <a:buFont typeface="Wingdings" pitchFamily="2" charset="2"/>
              <a:buChar char="v"/>
            </a:pPr>
            <a:r>
              <a:rPr lang="en-US" sz="1600" b="1" u="sng" dirty="0">
                <a:latin typeface="Gill Sans MT" panose="020B0502020104020203" pitchFamily="34" charset="77"/>
              </a:rPr>
              <a:t>Norms:</a:t>
            </a:r>
            <a:r>
              <a:rPr lang="en-US" sz="1600" dirty="0">
                <a:latin typeface="Gill Sans MT" panose="020B0502020104020203" pitchFamily="34" charset="77"/>
              </a:rPr>
              <a:t> Teenagers should not have sex and hence cannot freely buy or be seen with condoms. Stigma associated with FP use at school and in the community. Sexuality talks focus on the girls more than boys. Condoms are seen as a sign of promiscuity.  </a:t>
            </a:r>
          </a:p>
        </p:txBody>
      </p:sp>
    </p:spTree>
    <p:extLst>
      <p:ext uri="{BB962C8B-B14F-4D97-AF65-F5344CB8AC3E}">
        <p14:creationId xmlns:p14="http://schemas.microsoft.com/office/powerpoint/2010/main" val="26354770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Rectangle 26">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96D60C-460A-BC46-B5FB-89ADA6D9E9B4}"/>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latin typeface="Gill Sans MT" panose="020B0502020104020203" pitchFamily="34" charset="77"/>
              </a:rPr>
              <a:t>Competitive Behaviors / Barriers – Antenatal Care (ANC) Attendance</a:t>
            </a:r>
          </a:p>
        </p:txBody>
      </p:sp>
      <p:sp>
        <p:nvSpPr>
          <p:cNvPr id="3" name="Content Placeholder 2">
            <a:extLst>
              <a:ext uri="{FF2B5EF4-FFF2-40B4-BE49-F238E27FC236}">
                <a16:creationId xmlns:a16="http://schemas.microsoft.com/office/drawing/2014/main" id="{B7B8D36A-1036-3B43-AA97-318275105261}"/>
              </a:ext>
            </a:extLst>
          </p:cNvPr>
          <p:cNvSpPr>
            <a:spLocks noGrp="1"/>
          </p:cNvSpPr>
          <p:nvPr>
            <p:ph idx="1"/>
          </p:nvPr>
        </p:nvSpPr>
        <p:spPr>
          <a:xfrm>
            <a:off x="4810259" y="649480"/>
            <a:ext cx="6555347" cy="5546047"/>
          </a:xfrm>
        </p:spPr>
        <p:txBody>
          <a:bodyPr anchor="ctr">
            <a:normAutofit/>
          </a:bodyPr>
          <a:lstStyle/>
          <a:p>
            <a:pPr>
              <a:buFont typeface="Wingdings" pitchFamily="2" charset="2"/>
              <a:buChar char="v"/>
            </a:pPr>
            <a:r>
              <a:rPr lang="en-US" sz="1400" b="1" u="sng" dirty="0">
                <a:latin typeface="Gill Sans MT" panose="020B0502020104020203" pitchFamily="34" charset="77"/>
              </a:rPr>
              <a:t>Information:</a:t>
            </a:r>
            <a:r>
              <a:rPr lang="en-US" sz="1400" dirty="0">
                <a:latin typeface="Gill Sans MT" panose="020B0502020104020203" pitchFamily="34" charset="77"/>
              </a:rPr>
              <a:t> Limited knowledge about the benefits of early and full ANC. People receive information and “advice” from family members, friends, and peers, who have gaps as well. </a:t>
            </a:r>
          </a:p>
          <a:p>
            <a:pPr marL="0" indent="0">
              <a:buNone/>
            </a:pPr>
            <a:endParaRPr lang="en-US" sz="1400" dirty="0">
              <a:latin typeface="Gill Sans MT" panose="020B0502020104020203" pitchFamily="34" charset="77"/>
            </a:endParaRPr>
          </a:p>
          <a:p>
            <a:pPr>
              <a:buFont typeface="Wingdings" pitchFamily="2" charset="2"/>
              <a:buChar char="v"/>
            </a:pPr>
            <a:r>
              <a:rPr lang="en-US" sz="1400" b="1" u="sng" dirty="0">
                <a:latin typeface="Gill Sans MT" panose="020B0502020104020203" pitchFamily="34" charset="77"/>
              </a:rPr>
              <a:t>Motivation:</a:t>
            </a:r>
            <a:r>
              <a:rPr lang="en-US" sz="1400" dirty="0">
                <a:latin typeface="Gill Sans MT" panose="020B0502020104020203" pitchFamily="34" charset="77"/>
              </a:rPr>
              <a:t> Belief that if a woman does not experience any problem during pregnancy, there is no need to go for ANC or deliver at a health center. There is also fear of HIV testing during ANC and receiving results. Pill burden and side-effects related to SP, &amp; folic acid. Presence of older women who discourage pregnant women from early ANC attendance and encourage them to use herbs during pregnancy. The long waiting time at the health facility. Bias of previous record of non-ANC attendance. Belief that if one goes for ANC early, they will get tired quickly before they are due for childbirth. Fear of shame in case of a miscarriage if one goes for ANC early. Poor engagement of men at the facility.</a:t>
            </a:r>
          </a:p>
          <a:p>
            <a:pPr marL="0" indent="0">
              <a:buNone/>
            </a:pPr>
            <a:endParaRPr lang="en-US" sz="1400" dirty="0">
              <a:latin typeface="Gill Sans MT" panose="020B0502020104020203" pitchFamily="34" charset="77"/>
            </a:endParaRPr>
          </a:p>
          <a:p>
            <a:pPr>
              <a:buFont typeface="Wingdings" pitchFamily="2" charset="2"/>
              <a:buChar char="v"/>
            </a:pPr>
            <a:r>
              <a:rPr lang="en-US" sz="1400" b="1" u="sng" dirty="0">
                <a:latin typeface="Gill Sans MT" panose="020B0502020104020203" pitchFamily="34" charset="77"/>
              </a:rPr>
              <a:t>Ability to Act:</a:t>
            </a:r>
            <a:r>
              <a:rPr lang="en-US" sz="1400" dirty="0">
                <a:latin typeface="Gill Sans MT" panose="020B0502020104020203" pitchFamily="34" charset="77"/>
              </a:rPr>
              <a:t> Availability of herbal options and traditional birth attendants (TBAs) in the community who are nearer than health centers. There is lack of partner support to go for ANC and give birth to a healthy child. Hence, there no need to return to the health center. The financial implications tagged to ANC attendance (transport and </a:t>
            </a:r>
            <a:r>
              <a:rPr lang="en-US" sz="1400" i="1" dirty="0" err="1">
                <a:latin typeface="Gill Sans MT" panose="020B0502020104020203" pitchFamily="34" charset="77"/>
              </a:rPr>
              <a:t>kaveera</a:t>
            </a:r>
            <a:r>
              <a:rPr lang="en-US" sz="1400" dirty="0">
                <a:latin typeface="Gill Sans MT" panose="020B0502020104020203" pitchFamily="34" charset="77"/>
              </a:rPr>
              <a:t>). </a:t>
            </a:r>
          </a:p>
          <a:p>
            <a:pPr marL="0" indent="0">
              <a:buNone/>
            </a:pPr>
            <a:endParaRPr lang="en-US" sz="1400" dirty="0">
              <a:latin typeface="Gill Sans MT" panose="020B0502020104020203" pitchFamily="34" charset="77"/>
            </a:endParaRPr>
          </a:p>
          <a:p>
            <a:pPr>
              <a:buFont typeface="Wingdings" pitchFamily="2" charset="2"/>
              <a:buChar char="v"/>
            </a:pPr>
            <a:r>
              <a:rPr lang="en-US" sz="1400" b="1" u="sng" dirty="0">
                <a:latin typeface="Gill Sans MT" panose="020B0502020104020203" pitchFamily="34" charset="77"/>
              </a:rPr>
              <a:t>Norms:</a:t>
            </a:r>
            <a:r>
              <a:rPr lang="en-US" sz="1400" u="sng" dirty="0">
                <a:latin typeface="Gill Sans MT" panose="020B0502020104020203" pitchFamily="34" charset="77"/>
              </a:rPr>
              <a:t> </a:t>
            </a:r>
            <a:r>
              <a:rPr lang="en-US" sz="1400" dirty="0">
                <a:latin typeface="Gill Sans MT" panose="020B0502020104020203" pitchFamily="34" charset="77"/>
              </a:rPr>
              <a:t>Child-bearing is considered a woman’s business and hence there is no male partner support. There is also a belief that traditional options (e.g., herbs), TBAs and advice from elders have been effective over the years for many women in the community. </a:t>
            </a:r>
          </a:p>
        </p:txBody>
      </p:sp>
    </p:spTree>
    <p:extLst>
      <p:ext uri="{BB962C8B-B14F-4D97-AF65-F5344CB8AC3E}">
        <p14:creationId xmlns:p14="http://schemas.microsoft.com/office/powerpoint/2010/main" val="1911701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64">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Shape 66">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E674AA-3556-4C4F-8C19-E76EB624B18A}"/>
              </a:ext>
            </a:extLst>
          </p:cNvPr>
          <p:cNvSpPr>
            <a:spLocks noGrp="1"/>
          </p:cNvSpPr>
          <p:nvPr>
            <p:ph type="title"/>
          </p:nvPr>
        </p:nvSpPr>
        <p:spPr>
          <a:xfrm>
            <a:off x="686834" y="1153572"/>
            <a:ext cx="3200400" cy="4461163"/>
          </a:xfrm>
        </p:spPr>
        <p:txBody>
          <a:bodyPr>
            <a:normAutofit/>
          </a:bodyPr>
          <a:lstStyle/>
          <a:p>
            <a:r>
              <a:rPr lang="en-US" sz="4100">
                <a:solidFill>
                  <a:srgbClr val="FFFFFF"/>
                </a:solidFill>
                <a:latin typeface="Gill Sans MT" panose="020B0502020104020203" pitchFamily="34" charset="77"/>
              </a:rPr>
              <a:t>Competitive Behaviors / Barriers - Immunization</a:t>
            </a:r>
          </a:p>
        </p:txBody>
      </p:sp>
      <p:sp>
        <p:nvSpPr>
          <p:cNvPr id="69" name="Arc 6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958E3DF-795E-744A-B4B2-49B96990E078}"/>
              </a:ext>
            </a:extLst>
          </p:cNvPr>
          <p:cNvSpPr>
            <a:spLocks noGrp="1"/>
          </p:cNvSpPr>
          <p:nvPr>
            <p:ph idx="1"/>
          </p:nvPr>
        </p:nvSpPr>
        <p:spPr>
          <a:xfrm>
            <a:off x="4447308" y="591344"/>
            <a:ext cx="6906491" cy="5585619"/>
          </a:xfrm>
        </p:spPr>
        <p:txBody>
          <a:bodyPr anchor="ctr">
            <a:normAutofit/>
          </a:bodyPr>
          <a:lstStyle/>
          <a:p>
            <a:pPr>
              <a:buFont typeface="Wingdings" pitchFamily="2" charset="2"/>
              <a:buChar char="v"/>
            </a:pPr>
            <a:r>
              <a:rPr lang="en-US" sz="1800" b="1" u="sng" dirty="0">
                <a:latin typeface="Gill Sans MT" panose="020B0502020104020203" pitchFamily="34" charset="77"/>
              </a:rPr>
              <a:t>Information:</a:t>
            </a:r>
            <a:r>
              <a:rPr lang="en-US" sz="1800" u="sng" dirty="0">
                <a:latin typeface="Gill Sans MT" panose="020B0502020104020203" pitchFamily="34" charset="77"/>
              </a:rPr>
              <a:t> </a:t>
            </a:r>
            <a:r>
              <a:rPr lang="en-US" sz="1800" dirty="0">
                <a:latin typeface="Gill Sans MT" panose="020B0502020104020203" pitchFamily="34" charset="77"/>
              </a:rPr>
              <a:t>Low knowledge levels and awareness about the importance of full child immunization. Inadequate knowledge about the number of vaccination shots. </a:t>
            </a:r>
          </a:p>
          <a:p>
            <a:pPr marL="0" indent="0">
              <a:buNone/>
            </a:pPr>
            <a:endParaRPr lang="en-US" sz="1800" dirty="0">
              <a:latin typeface="Gill Sans MT" panose="020B0502020104020203" pitchFamily="34" charset="77"/>
            </a:endParaRPr>
          </a:p>
          <a:p>
            <a:pPr>
              <a:buFont typeface="Wingdings" pitchFamily="2" charset="2"/>
              <a:buChar char="v"/>
            </a:pPr>
            <a:r>
              <a:rPr lang="en-US" sz="1800" b="1" u="sng" dirty="0">
                <a:latin typeface="Gill Sans MT" panose="020B0502020104020203" pitchFamily="34" charset="77"/>
              </a:rPr>
              <a:t>Motivation: </a:t>
            </a:r>
            <a:r>
              <a:rPr lang="en-US" sz="1800" dirty="0">
                <a:latin typeface="Gill Sans MT" panose="020B0502020104020203" pitchFamily="34" charset="77"/>
              </a:rPr>
              <a:t>Suspicion about immunization (e.g., vaccines cause physical disability and/or death). Negative experiences at the facility e.g., being scolded for forgetting the child health card.</a:t>
            </a:r>
          </a:p>
          <a:p>
            <a:pPr marL="0" indent="0">
              <a:buNone/>
            </a:pPr>
            <a:endParaRPr lang="en-US" sz="1800" dirty="0">
              <a:latin typeface="Gill Sans MT" panose="020B0502020104020203" pitchFamily="34" charset="77"/>
            </a:endParaRPr>
          </a:p>
          <a:p>
            <a:pPr>
              <a:buFont typeface="Wingdings" pitchFamily="2" charset="2"/>
              <a:buChar char="v"/>
            </a:pPr>
            <a:r>
              <a:rPr lang="en-US" sz="1800" b="1" u="sng" dirty="0">
                <a:latin typeface="Gill Sans MT" panose="020B0502020104020203" pitchFamily="34" charset="77"/>
              </a:rPr>
              <a:t>Ability to Act:  </a:t>
            </a:r>
            <a:r>
              <a:rPr lang="en-US" sz="1800" dirty="0">
                <a:latin typeface="Gill Sans MT" panose="020B0502020104020203" pitchFamily="34" charset="77"/>
              </a:rPr>
              <a:t>Lack of partner support.  Absence of an immunization card, which is a requirement for having an immunization - this is related to not delivering at a health center. Lack of history of ANC attendance and health facility delivery. Inappropriate schedule of immunization services for both facilities and outreaches e.g., contradicting with market days. Long distance to the facility.</a:t>
            </a:r>
          </a:p>
          <a:p>
            <a:pPr marL="0" indent="0">
              <a:buNone/>
            </a:pPr>
            <a:endParaRPr lang="en-US" sz="1800" dirty="0">
              <a:latin typeface="Gill Sans MT" panose="020B0502020104020203" pitchFamily="34" charset="77"/>
            </a:endParaRPr>
          </a:p>
          <a:p>
            <a:pPr>
              <a:buFont typeface="Wingdings" pitchFamily="2" charset="2"/>
              <a:buChar char="v"/>
            </a:pPr>
            <a:r>
              <a:rPr lang="en-US" sz="1800" b="1" u="sng" dirty="0">
                <a:latin typeface="Gill Sans MT" panose="020B0502020104020203" pitchFamily="34" charset="77"/>
              </a:rPr>
              <a:t>Norm</a:t>
            </a:r>
            <a:r>
              <a:rPr lang="en-US" sz="1800" b="1" dirty="0">
                <a:latin typeface="Gill Sans MT" panose="020B0502020104020203" pitchFamily="34" charset="77"/>
              </a:rPr>
              <a:t>:</a:t>
            </a:r>
            <a:r>
              <a:rPr lang="en-US" sz="1800" dirty="0">
                <a:latin typeface="Gill Sans MT" panose="020B0502020104020203" pitchFamily="34" charset="77"/>
              </a:rPr>
              <a:t> Community belief that immunization is not necessary, due to the existence of un-immunized healthy individuals in the community</a:t>
            </a:r>
            <a:r>
              <a:rPr lang="en-US" sz="1800" i="1" dirty="0">
                <a:latin typeface="Gill Sans MT" panose="020B0502020104020203" pitchFamily="34" charset="77"/>
              </a:rPr>
              <a:t>.</a:t>
            </a:r>
            <a:r>
              <a:rPr lang="en-US" sz="1800" dirty="0">
                <a:latin typeface="Gill Sans MT" panose="020B0502020104020203" pitchFamily="34" charset="77"/>
              </a:rPr>
              <a:t> Perception that immunization is solely a woman’s responsibility.</a:t>
            </a:r>
          </a:p>
        </p:txBody>
      </p:sp>
    </p:spTree>
    <p:extLst>
      <p:ext uri="{BB962C8B-B14F-4D97-AF65-F5344CB8AC3E}">
        <p14:creationId xmlns:p14="http://schemas.microsoft.com/office/powerpoint/2010/main" val="3705802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66">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Shape 68">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34C233-7227-664F-B8CB-0E9D07165D9C}"/>
              </a:ext>
            </a:extLst>
          </p:cNvPr>
          <p:cNvSpPr>
            <a:spLocks noGrp="1"/>
          </p:cNvSpPr>
          <p:nvPr>
            <p:ph type="title"/>
          </p:nvPr>
        </p:nvSpPr>
        <p:spPr>
          <a:xfrm>
            <a:off x="686834" y="1153572"/>
            <a:ext cx="3200400" cy="4461163"/>
          </a:xfrm>
        </p:spPr>
        <p:txBody>
          <a:bodyPr>
            <a:normAutofit/>
          </a:bodyPr>
          <a:lstStyle/>
          <a:p>
            <a:r>
              <a:rPr lang="en-US">
                <a:solidFill>
                  <a:srgbClr val="FFFFFF"/>
                </a:solidFill>
                <a:latin typeface="Gill Sans MT" panose="020B0502020104020203" pitchFamily="34" charset="77"/>
              </a:rPr>
              <a:t>Competitive Behaviors / Barriers – Maternal Nutrition </a:t>
            </a:r>
          </a:p>
        </p:txBody>
      </p:sp>
      <p:sp>
        <p:nvSpPr>
          <p:cNvPr id="71" name="Arc 7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2691053-4B70-5F42-A88F-375A17BFECDA}"/>
              </a:ext>
            </a:extLst>
          </p:cNvPr>
          <p:cNvSpPr>
            <a:spLocks noGrp="1"/>
          </p:cNvSpPr>
          <p:nvPr>
            <p:ph idx="1"/>
          </p:nvPr>
        </p:nvSpPr>
        <p:spPr>
          <a:xfrm>
            <a:off x="4447308" y="591344"/>
            <a:ext cx="6906491" cy="5585619"/>
          </a:xfrm>
        </p:spPr>
        <p:txBody>
          <a:bodyPr anchor="ctr">
            <a:normAutofit lnSpcReduction="10000"/>
          </a:bodyPr>
          <a:lstStyle/>
          <a:p>
            <a:pPr>
              <a:buFont typeface="Wingdings" pitchFamily="2" charset="2"/>
              <a:buChar char="v"/>
            </a:pPr>
            <a:r>
              <a:rPr lang="en-US" sz="2200" b="1" u="sng" dirty="0">
                <a:latin typeface="Gill Sans MT" panose="020B0502020104020203" pitchFamily="34" charset="77"/>
              </a:rPr>
              <a:t>Information: </a:t>
            </a:r>
            <a:r>
              <a:rPr lang="en-US" sz="2200" dirty="0">
                <a:latin typeface="Gill Sans MT" panose="020B0502020104020203" pitchFamily="34" charset="77"/>
              </a:rPr>
              <a:t>Lack of knowledge on dietary diversity that exist in various communities, inadequate knowledge on preparation of nutritious food combinations. Lack of knowledge on the benefits of proper nutrition before, during and after pregnancy.</a:t>
            </a:r>
          </a:p>
          <a:p>
            <a:pPr marL="0" indent="0">
              <a:buNone/>
            </a:pPr>
            <a:endParaRPr lang="en-US" sz="2200" dirty="0">
              <a:latin typeface="Gill Sans MT" panose="020B0502020104020203" pitchFamily="34" charset="77"/>
            </a:endParaRPr>
          </a:p>
          <a:p>
            <a:pPr>
              <a:buFont typeface="Wingdings" pitchFamily="2" charset="2"/>
              <a:buChar char="v"/>
            </a:pPr>
            <a:r>
              <a:rPr lang="en-US" sz="2200" b="1" u="sng" dirty="0">
                <a:latin typeface="Gill Sans MT" panose="020B0502020104020203" pitchFamily="34" charset="77"/>
              </a:rPr>
              <a:t>Motivation:</a:t>
            </a:r>
            <a:r>
              <a:rPr lang="en-US" sz="2200" b="1" dirty="0">
                <a:latin typeface="Gill Sans MT" panose="020B0502020104020203" pitchFamily="34" charset="77"/>
              </a:rPr>
              <a:t>  </a:t>
            </a:r>
            <a:r>
              <a:rPr lang="en-US" sz="2200" dirty="0">
                <a:latin typeface="Gill Sans MT" panose="020B0502020104020203" pitchFamily="34" charset="77"/>
              </a:rPr>
              <a:t>Food preference, tastes, and existence of stable foods in various communities. The belief that locally available foods (e.g., greens and fruits) are not good enough and are for poor people. </a:t>
            </a:r>
          </a:p>
          <a:p>
            <a:pPr>
              <a:buFont typeface="Wingdings" pitchFamily="2" charset="2"/>
              <a:buChar char="v"/>
            </a:pPr>
            <a:endParaRPr lang="en-US" sz="2200" dirty="0">
              <a:latin typeface="Gill Sans MT" panose="020B0502020104020203" pitchFamily="34" charset="77"/>
            </a:endParaRPr>
          </a:p>
          <a:p>
            <a:pPr>
              <a:buFont typeface="Wingdings" pitchFamily="2" charset="2"/>
              <a:buChar char="v"/>
            </a:pPr>
            <a:r>
              <a:rPr lang="en-US" sz="2200" b="1" u="sng" dirty="0">
                <a:latin typeface="Gill Sans MT" panose="020B0502020104020203" pitchFamily="34" charset="77"/>
              </a:rPr>
              <a:t>Ability to act:</a:t>
            </a:r>
            <a:r>
              <a:rPr lang="en-US" sz="2200" b="1" dirty="0">
                <a:latin typeface="Gill Sans MT" panose="020B0502020104020203" pitchFamily="34" charset="77"/>
              </a:rPr>
              <a:t> </a:t>
            </a:r>
            <a:r>
              <a:rPr lang="en-US" sz="2200" dirty="0">
                <a:latin typeface="Gill Sans MT" panose="020B0502020104020203" pitchFamily="34" charset="77"/>
              </a:rPr>
              <a:t>Lack of partner support for money to buy nutritious foods. </a:t>
            </a:r>
          </a:p>
          <a:p>
            <a:pPr>
              <a:buFont typeface="Wingdings" pitchFamily="2" charset="2"/>
              <a:buChar char="v"/>
            </a:pPr>
            <a:endParaRPr lang="en-US" sz="2200" dirty="0">
              <a:latin typeface="Gill Sans MT" panose="020B0502020104020203" pitchFamily="34" charset="77"/>
            </a:endParaRPr>
          </a:p>
          <a:p>
            <a:pPr>
              <a:buFont typeface="Wingdings" pitchFamily="2" charset="2"/>
              <a:buChar char="v"/>
            </a:pPr>
            <a:r>
              <a:rPr lang="en-US" sz="2200" b="1" u="sng" dirty="0">
                <a:latin typeface="Gill Sans MT" panose="020B0502020104020203" pitchFamily="34" charset="77"/>
              </a:rPr>
              <a:t>Norms:</a:t>
            </a:r>
            <a:r>
              <a:rPr lang="en-US" sz="2200" b="1" dirty="0">
                <a:latin typeface="Gill Sans MT" panose="020B0502020104020203" pitchFamily="34" charset="77"/>
              </a:rPr>
              <a:t> </a:t>
            </a:r>
            <a:r>
              <a:rPr lang="en-US" sz="2200" dirty="0">
                <a:latin typeface="Gill Sans MT" panose="020B0502020104020203" pitchFamily="34" charset="77"/>
              </a:rPr>
              <a:t>Perception that maternal health is solely a woman’s responsibility, food taboos (e.g., women should not eat chicken, fish, eggs etc.). </a:t>
            </a:r>
          </a:p>
        </p:txBody>
      </p:sp>
    </p:spTree>
    <p:extLst>
      <p:ext uri="{BB962C8B-B14F-4D97-AF65-F5344CB8AC3E}">
        <p14:creationId xmlns:p14="http://schemas.microsoft.com/office/powerpoint/2010/main" val="41549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Shape 74">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B924EA2-5D1F-DC4D-9F8B-79190F4D1917}"/>
              </a:ext>
            </a:extLst>
          </p:cNvPr>
          <p:cNvSpPr>
            <a:spLocks noGrp="1"/>
          </p:cNvSpPr>
          <p:nvPr>
            <p:ph type="title"/>
          </p:nvPr>
        </p:nvSpPr>
        <p:spPr>
          <a:xfrm>
            <a:off x="483436" y="1198418"/>
            <a:ext cx="3200400" cy="4461163"/>
          </a:xfrm>
        </p:spPr>
        <p:txBody>
          <a:bodyPr>
            <a:normAutofit/>
          </a:bodyPr>
          <a:lstStyle/>
          <a:p>
            <a:r>
              <a:rPr lang="en-US" sz="4100" dirty="0">
                <a:solidFill>
                  <a:srgbClr val="FFFFFF"/>
                </a:solidFill>
                <a:latin typeface="Gill Sans MT" panose="020B0502020104020203" pitchFamily="34" charset="77"/>
              </a:rPr>
              <a:t>Competitive Behaviors / Barriers – Optimal Breastfeeding </a:t>
            </a:r>
          </a:p>
        </p:txBody>
      </p:sp>
      <p:sp>
        <p:nvSpPr>
          <p:cNvPr id="77" name="Arc 76">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32F36E7-3A94-E443-A1E3-9B8BA86B3DB6}"/>
              </a:ext>
            </a:extLst>
          </p:cNvPr>
          <p:cNvSpPr>
            <a:spLocks noGrp="1"/>
          </p:cNvSpPr>
          <p:nvPr>
            <p:ph idx="1"/>
          </p:nvPr>
        </p:nvSpPr>
        <p:spPr>
          <a:xfrm>
            <a:off x="4447308" y="591344"/>
            <a:ext cx="6906491" cy="5585619"/>
          </a:xfrm>
        </p:spPr>
        <p:txBody>
          <a:bodyPr anchor="ctr">
            <a:normAutofit/>
          </a:bodyPr>
          <a:lstStyle/>
          <a:p>
            <a:pPr>
              <a:buFont typeface="Wingdings" pitchFamily="2" charset="2"/>
              <a:buChar char="v"/>
            </a:pPr>
            <a:r>
              <a:rPr lang="en-US" sz="1500" b="1" u="sng" dirty="0">
                <a:latin typeface="Gill Sans MT" panose="020B0502020104020203" pitchFamily="34" charset="77"/>
              </a:rPr>
              <a:t>Information</a:t>
            </a:r>
            <a:r>
              <a:rPr lang="en-US" sz="1500" b="1" dirty="0">
                <a:latin typeface="Gill Sans MT" panose="020B0502020104020203" pitchFamily="34" charset="77"/>
              </a:rPr>
              <a:t>:</a:t>
            </a:r>
            <a:r>
              <a:rPr lang="en-US" sz="1500" dirty="0">
                <a:latin typeface="Gill Sans MT" panose="020B0502020104020203" pitchFamily="34" charset="77"/>
              </a:rPr>
              <a:t> Lack of knowledge on breastfeeding techniques, benefits of early initiation, exclusive breastfeeding and the importance of colostrum. Many women believe that breast milk is not enough to nourish for the baby, so they introduce other foods before six months.</a:t>
            </a:r>
          </a:p>
          <a:p>
            <a:pPr marL="0" indent="0">
              <a:buNone/>
            </a:pPr>
            <a:endParaRPr lang="en-US" sz="1500" dirty="0">
              <a:latin typeface="Gill Sans MT" panose="020B0502020104020203" pitchFamily="34" charset="77"/>
            </a:endParaRPr>
          </a:p>
          <a:p>
            <a:pPr>
              <a:buFont typeface="Wingdings" pitchFamily="2" charset="2"/>
              <a:buChar char="v"/>
            </a:pPr>
            <a:r>
              <a:rPr lang="en-US" sz="1500" b="1" u="sng" dirty="0">
                <a:latin typeface="Gill Sans MT" panose="020B0502020104020203" pitchFamily="34" charset="77"/>
              </a:rPr>
              <a:t>Motivation:</a:t>
            </a:r>
            <a:r>
              <a:rPr lang="en-US" sz="1500" u="sng" dirty="0">
                <a:latin typeface="Gill Sans MT" panose="020B0502020104020203" pitchFamily="34" charset="77"/>
              </a:rPr>
              <a:t> </a:t>
            </a:r>
            <a:r>
              <a:rPr lang="en-US" sz="1500" dirty="0">
                <a:latin typeface="Gill Sans MT" panose="020B0502020104020203" pitchFamily="34" charset="77"/>
              </a:rPr>
              <a:t>Perceived lack of breast milk, beliefs that a mother must rest before breastfeeding, belief that you must bathe the baby before initiating breastfeeding etc. Lack of knowledge on the long-term benefits of breastfeeding.</a:t>
            </a:r>
          </a:p>
          <a:p>
            <a:pPr marL="0" indent="0">
              <a:buNone/>
            </a:pPr>
            <a:endParaRPr lang="en-US" sz="1500" dirty="0">
              <a:latin typeface="Gill Sans MT" panose="020B0502020104020203" pitchFamily="34" charset="77"/>
            </a:endParaRPr>
          </a:p>
          <a:p>
            <a:pPr>
              <a:buFont typeface="Wingdings" pitchFamily="2" charset="2"/>
              <a:buChar char="v"/>
            </a:pPr>
            <a:r>
              <a:rPr lang="en-US" sz="1500" b="1" u="sng" dirty="0">
                <a:latin typeface="Gill Sans MT" panose="020B0502020104020203" pitchFamily="34" charset="77"/>
              </a:rPr>
              <a:t>Ability to Act:</a:t>
            </a:r>
            <a:r>
              <a:rPr lang="en-US" sz="1500" u="sng" dirty="0">
                <a:latin typeface="Gill Sans MT" panose="020B0502020104020203" pitchFamily="34" charset="77"/>
              </a:rPr>
              <a:t> </a:t>
            </a:r>
            <a:r>
              <a:rPr lang="en-US" sz="1500" dirty="0">
                <a:latin typeface="Gill Sans MT" panose="020B0502020104020203" pitchFamily="34" charset="77"/>
              </a:rPr>
              <a:t>Lack of supportive environment at the health center and at home (partners, health workers, and family). Poor breastfeeding techniques/proper attachment to the breast, which causes breast health problems. The need for mothers to return to work/school/farming/trade before six months, sell all nutritious foods, leaving nothing for home consumption. Heavy domestic workload that limits time for child and self-care. Inadequate diet to produce breastmilk. Domestic violence which causes stress and compromises child and self-care.</a:t>
            </a:r>
          </a:p>
          <a:p>
            <a:pPr marL="0" indent="0">
              <a:buNone/>
            </a:pPr>
            <a:endParaRPr lang="en-US" sz="1500" dirty="0">
              <a:latin typeface="Gill Sans MT" panose="020B0502020104020203" pitchFamily="34" charset="77"/>
            </a:endParaRPr>
          </a:p>
          <a:p>
            <a:pPr>
              <a:buFont typeface="Wingdings" pitchFamily="2" charset="2"/>
              <a:buChar char="v"/>
            </a:pPr>
            <a:r>
              <a:rPr lang="en-US" sz="1500" b="1" u="sng" dirty="0">
                <a:latin typeface="Gill Sans MT" panose="020B0502020104020203" pitchFamily="34" charset="77"/>
              </a:rPr>
              <a:t>Norms:</a:t>
            </a:r>
            <a:r>
              <a:rPr lang="en-US" sz="1500" dirty="0">
                <a:latin typeface="Gill Sans MT" panose="020B0502020104020203" pitchFamily="34" charset="77"/>
              </a:rPr>
              <a:t> Societal practices that support feeding of babies with water, mushroom, </a:t>
            </a:r>
            <a:r>
              <a:rPr lang="en-US" sz="1500" i="1" dirty="0" err="1">
                <a:latin typeface="Gill Sans MT" panose="020B0502020104020203" pitchFamily="34" charset="77"/>
              </a:rPr>
              <a:t>kashera</a:t>
            </a:r>
            <a:r>
              <a:rPr lang="en-US" sz="1500" i="1" dirty="0">
                <a:latin typeface="Gill Sans MT" panose="020B0502020104020203" pitchFamily="34" charset="77"/>
              </a:rPr>
              <a:t>,</a:t>
            </a:r>
            <a:r>
              <a:rPr lang="en-US" sz="1500" dirty="0">
                <a:latin typeface="Gill Sans MT" panose="020B0502020104020203" pitchFamily="34" charset="77"/>
              </a:rPr>
              <a:t> and other local dishes immediately after birth and before six months. Perception that breastfeeding is solely a woman’s responsibility.</a:t>
            </a:r>
          </a:p>
        </p:txBody>
      </p:sp>
    </p:spTree>
    <p:extLst>
      <p:ext uri="{BB962C8B-B14F-4D97-AF65-F5344CB8AC3E}">
        <p14:creationId xmlns:p14="http://schemas.microsoft.com/office/powerpoint/2010/main" val="20583015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6253</TotalTime>
  <Words>5525</Words>
  <Application>Microsoft Macintosh PowerPoint</Application>
  <PresentationFormat>Widescreen</PresentationFormat>
  <Paragraphs>441</Paragraphs>
  <Slides>38</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Calibri</vt:lpstr>
      <vt:lpstr>Calibri Light</vt:lpstr>
      <vt:lpstr>Gill Sans MT</vt:lpstr>
      <vt:lpstr>Wingdings</vt:lpstr>
      <vt:lpstr>Office Theme</vt:lpstr>
      <vt:lpstr>USAID Social and  Behavior Change Activity</vt:lpstr>
      <vt:lpstr>Background / Situation Analysis</vt:lpstr>
      <vt:lpstr>Goal &amp; Objectives</vt:lpstr>
      <vt:lpstr>Competitive Behaviors / Barriers – Family Planning – AGYWs (15-24)</vt:lpstr>
      <vt:lpstr>Competitive Behaviors / Barriers – Family Planning – Adolescent Girls (10-14)</vt:lpstr>
      <vt:lpstr>Competitive Behaviors / Barriers – Antenatal Care (ANC) Attendance</vt:lpstr>
      <vt:lpstr>Competitive Behaviors / Barriers - Immunization</vt:lpstr>
      <vt:lpstr>Competitive Behaviors / Barriers – Maternal Nutrition </vt:lpstr>
      <vt:lpstr>Competitive Behaviors / Barriers – Optimal Breastfeeding </vt:lpstr>
      <vt:lpstr>Competitive Behaviors / Barriers – Complementary Feeding </vt:lpstr>
      <vt:lpstr>Competitive Behaviors / Barriers - WASH</vt:lpstr>
      <vt:lpstr>Competitive Behaviors / Barriers – Malaria </vt:lpstr>
      <vt:lpstr>Primary Audiences</vt:lpstr>
      <vt:lpstr>Influencing Audiences</vt:lpstr>
      <vt:lpstr>Audience Profile - Adolescent Girls – Not yet Pregnant</vt:lpstr>
      <vt:lpstr>Audience Profile - Adolescent Girls –Pregnant</vt:lpstr>
      <vt:lpstr>Audience Profile – AGYWs – Have given birth</vt:lpstr>
      <vt:lpstr>Audience Profile - Men</vt:lpstr>
      <vt:lpstr>Audience Profile -Older Women and Peers</vt:lpstr>
      <vt:lpstr>Audience Profile - Gate Keepers</vt:lpstr>
      <vt:lpstr>Audience Profile – Health Workers</vt:lpstr>
      <vt:lpstr>The Life Stage Approach</vt:lpstr>
      <vt:lpstr>Key Messages for Inclusion – Life Stage One (young lovers in relationships)</vt:lpstr>
      <vt:lpstr>Key Messages for Inclusion – Life Stage Two (Pregnant Couples)</vt:lpstr>
      <vt:lpstr>Key Messages for Inclusion – Life Stage Three (Caregivers of Children Under 5)</vt:lpstr>
      <vt:lpstr>Key Messages for Inclusion – Life Stage Three (Caregivers of Children Under 5)</vt:lpstr>
      <vt:lpstr>Key Messages for Inclusion – Life Stage Four (Adolescents - Not yet Pregnant)</vt:lpstr>
      <vt:lpstr>Key FH Messages for Influencing Audiences</vt:lpstr>
      <vt:lpstr>Key FH Messages for Influencing Audiences</vt:lpstr>
      <vt:lpstr>Campaign Tone</vt:lpstr>
      <vt:lpstr>Positioning Statement / Key Promise</vt:lpstr>
      <vt:lpstr>Channels / Interventions Mix</vt:lpstr>
      <vt:lpstr>Channels / Interventions Mix</vt:lpstr>
      <vt:lpstr>Channels / Interventions Mix</vt:lpstr>
      <vt:lpstr>Specific Tools and Materials to be Developed</vt:lpstr>
      <vt:lpstr>About the Wheel of Practice</vt:lpstr>
      <vt:lpstr>Other Creative Considerations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USAID Social and  Behavior Change Activity</dc:title>
  <dc:creator>Mabel Naibere</dc:creator>
  <cp:lastModifiedBy>Mabel Naibere</cp:lastModifiedBy>
  <cp:revision>187</cp:revision>
  <dcterms:created xsi:type="dcterms:W3CDTF">2021-05-19T05:12:41Z</dcterms:created>
  <dcterms:modified xsi:type="dcterms:W3CDTF">2021-10-25T11:28:54Z</dcterms:modified>
</cp:coreProperties>
</file>